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4365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758" y="2042037"/>
            <a:ext cx="8268334" cy="342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35" b="1">
                <a:latin typeface="Georgia"/>
                <a:cs typeface="Georgia"/>
              </a:rPr>
              <a:t>Clicker</a:t>
            </a:r>
            <a:r>
              <a:rPr dirty="0" sz="2050" spc="45" b="1">
                <a:latin typeface="Georgia"/>
                <a:cs typeface="Georgia"/>
              </a:rPr>
              <a:t> </a:t>
            </a:r>
            <a:r>
              <a:rPr dirty="0" sz="2050" spc="-70" b="1">
                <a:latin typeface="Georgia"/>
                <a:cs typeface="Georgia"/>
              </a:rPr>
              <a:t>Questions</a:t>
            </a:r>
            <a:endParaRPr sz="205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958884" y="3858926"/>
            <a:ext cx="3774440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335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 marL="12700" marR="5080">
              <a:lnSpc>
                <a:spcPct val="101200"/>
              </a:lnSpc>
            </a:pPr>
            <a:r>
              <a:rPr dirty="0" sz="2050">
                <a:latin typeface="Garamond"/>
                <a:cs typeface="Garamond"/>
              </a:rPr>
              <a:t>Chapter</a:t>
            </a:r>
            <a:r>
              <a:rPr dirty="0" sz="2050" spc="22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12:</a:t>
            </a:r>
            <a:r>
              <a:rPr dirty="0" sz="2050" spc="4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“The</a:t>
            </a:r>
            <a:r>
              <a:rPr dirty="0" sz="2050" spc="22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Atomic</a:t>
            </a:r>
            <a:r>
              <a:rPr dirty="0" sz="2050" spc="220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Nucleus” </a:t>
            </a:r>
            <a:r>
              <a:rPr dirty="0" sz="2050">
                <a:latin typeface="Garamond"/>
                <a:cs typeface="Garamond"/>
              </a:rPr>
              <a:t>Cambridge</a:t>
            </a:r>
            <a:r>
              <a:rPr dirty="0" sz="2050" spc="33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University</a:t>
            </a:r>
            <a:r>
              <a:rPr dirty="0" sz="2050" spc="350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Press felderbooks.com</a:t>
            </a:r>
            <a:endParaRPr sz="20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785"/>
              </a:spcBef>
            </a:pPr>
            <a:endParaRPr sz="2050">
              <a:latin typeface="Garamond"/>
              <a:cs typeface="Garamond"/>
            </a:endParaRPr>
          </a:p>
          <a:p>
            <a:pPr algn="ctr" marL="127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21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285"/>
            <a:ext cx="827976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50"/>
              <a:t>Figure</a:t>
            </a:r>
            <a:r>
              <a:rPr dirty="0" spc="204"/>
              <a:t> </a:t>
            </a:r>
            <a:r>
              <a:rPr dirty="0"/>
              <a:t>12.4</a:t>
            </a:r>
            <a:r>
              <a:rPr dirty="0" spc="220"/>
              <a:t> </a:t>
            </a:r>
            <a:r>
              <a:rPr dirty="0"/>
              <a:t>on</a:t>
            </a:r>
            <a:r>
              <a:rPr dirty="0" spc="220"/>
              <a:t> </a:t>
            </a:r>
            <a:r>
              <a:rPr dirty="0"/>
              <a:t>p.</a:t>
            </a:r>
            <a:r>
              <a:rPr dirty="0" spc="220"/>
              <a:t> </a:t>
            </a:r>
            <a:r>
              <a:rPr dirty="0"/>
              <a:t>561</a:t>
            </a:r>
            <a:r>
              <a:rPr dirty="0" spc="215"/>
              <a:t> </a:t>
            </a:r>
            <a:r>
              <a:rPr dirty="0"/>
              <a:t>shows</a:t>
            </a:r>
            <a:r>
              <a:rPr dirty="0" spc="220"/>
              <a:t> </a:t>
            </a:r>
            <a:r>
              <a:rPr dirty="0" spc="114"/>
              <a:t>that</a:t>
            </a:r>
            <a:r>
              <a:rPr dirty="0" spc="215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 spc="75"/>
              <a:t>quantity</a:t>
            </a:r>
            <a:r>
              <a:rPr dirty="0" spc="220"/>
              <a:t> </a:t>
            </a:r>
            <a:r>
              <a:rPr dirty="0" b="0" i="1">
                <a:latin typeface="Bookman Old Style"/>
                <a:cs typeface="Bookman Old Style"/>
              </a:rPr>
              <a:t>B/A</a:t>
            </a:r>
            <a:r>
              <a:rPr dirty="0" spc="100" b="0" i="1">
                <a:latin typeface="Bookman Old Style"/>
                <a:cs typeface="Bookman Old Style"/>
              </a:rPr>
              <a:t> </a:t>
            </a:r>
            <a:r>
              <a:rPr dirty="0"/>
              <a:t>is</a:t>
            </a:r>
            <a:r>
              <a:rPr dirty="0" spc="215"/>
              <a:t> </a:t>
            </a:r>
            <a:r>
              <a:rPr dirty="0"/>
              <a:t>higher</a:t>
            </a:r>
            <a:r>
              <a:rPr dirty="0" spc="220"/>
              <a:t> </a:t>
            </a:r>
            <a:r>
              <a:rPr dirty="0" spc="-25"/>
              <a:t>for </a:t>
            </a:r>
            <a:r>
              <a:rPr dirty="0" baseline="24390" sz="3075"/>
              <a:t>119</a:t>
            </a:r>
            <a:r>
              <a:rPr dirty="0" sz="2450"/>
              <a:t>Sn</a:t>
            </a:r>
            <a:r>
              <a:rPr dirty="0" sz="2450" spc="420"/>
              <a:t> </a:t>
            </a:r>
            <a:r>
              <a:rPr dirty="0" sz="2450" spc="70"/>
              <a:t>than</a:t>
            </a:r>
            <a:r>
              <a:rPr dirty="0" sz="2450" spc="420"/>
              <a:t> </a:t>
            </a:r>
            <a:r>
              <a:rPr dirty="0" sz="2450"/>
              <a:t>for</a:t>
            </a:r>
            <a:r>
              <a:rPr dirty="0" sz="2450" spc="420"/>
              <a:t> </a:t>
            </a:r>
            <a:r>
              <a:rPr dirty="0" baseline="24390" sz="3075"/>
              <a:t>235</a:t>
            </a:r>
            <a:r>
              <a:rPr dirty="0" sz="2450"/>
              <a:t>U.</a:t>
            </a:r>
            <a:r>
              <a:rPr dirty="0" sz="2450" spc="335"/>
              <a:t>  </a:t>
            </a:r>
            <a:r>
              <a:rPr dirty="0" sz="2450"/>
              <a:t>Which</a:t>
            </a:r>
            <a:r>
              <a:rPr dirty="0" sz="2450" spc="415"/>
              <a:t> </a:t>
            </a:r>
            <a:r>
              <a:rPr dirty="0" sz="2450"/>
              <a:t>of</a:t>
            </a:r>
            <a:r>
              <a:rPr dirty="0" sz="2450" spc="425"/>
              <a:t> </a:t>
            </a:r>
            <a:r>
              <a:rPr dirty="0" sz="2450"/>
              <a:t>the</a:t>
            </a:r>
            <a:r>
              <a:rPr dirty="0" sz="2450" spc="415"/>
              <a:t> </a:t>
            </a:r>
            <a:r>
              <a:rPr dirty="0" sz="2450"/>
              <a:t>following</a:t>
            </a:r>
            <a:r>
              <a:rPr dirty="0" sz="2450" spc="420"/>
              <a:t> </a:t>
            </a:r>
            <a:r>
              <a:rPr dirty="0" sz="2450"/>
              <a:t>does</a:t>
            </a:r>
            <a:r>
              <a:rPr dirty="0" sz="2450" spc="420"/>
              <a:t> </a:t>
            </a:r>
            <a:r>
              <a:rPr dirty="0" sz="2450" spc="114"/>
              <a:t>that</a:t>
            </a:r>
            <a:r>
              <a:rPr dirty="0" sz="2450" spc="415"/>
              <a:t> </a:t>
            </a:r>
            <a:r>
              <a:rPr dirty="0" sz="2450" spc="70"/>
              <a:t>imply? </a:t>
            </a:r>
            <a:r>
              <a:rPr dirty="0" sz="2450"/>
              <a:t>(Choose</a:t>
            </a:r>
            <a:r>
              <a:rPr dirty="0" sz="2450" spc="18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2437" y="2439104"/>
            <a:ext cx="8285480" cy="35687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algn="just" marL="3994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Garamond"/>
                <a:cs typeface="Garamond"/>
              </a:rPr>
              <a:t>Given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enough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time,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235</a:t>
            </a:r>
            <a:r>
              <a:rPr dirty="0" sz="2450">
                <a:latin typeface="Garamond"/>
                <a:cs typeface="Garamond"/>
              </a:rPr>
              <a:t>U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spontaneously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decay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baseline="24390" sz="3075" spc="-15">
                <a:latin typeface="Garamond"/>
                <a:cs typeface="Garamond"/>
              </a:rPr>
              <a:t>119</a:t>
            </a:r>
            <a:r>
              <a:rPr dirty="0" sz="2450" spc="-10">
                <a:latin typeface="Garamond"/>
                <a:cs typeface="Garamond"/>
              </a:rPr>
              <a:t>Sn.</a:t>
            </a:r>
            <a:endParaRPr sz="2450">
              <a:latin typeface="Garamond"/>
              <a:cs typeface="Garamond"/>
            </a:endParaRPr>
          </a:p>
          <a:p>
            <a:pPr algn="just" marL="399415" marR="1905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068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take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completely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separate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119</a:t>
            </a:r>
            <a:r>
              <a:rPr dirty="0" sz="2450">
                <a:latin typeface="Garamond"/>
                <a:cs typeface="Garamond"/>
              </a:rPr>
              <a:t>Sn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atom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49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component</a:t>
            </a:r>
            <a:r>
              <a:rPr dirty="0" sz="2450" spc="4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484">
                <a:latin typeface="Garamond"/>
                <a:cs typeface="Garamond"/>
              </a:rPr>
              <a:t> </a:t>
            </a:r>
            <a:r>
              <a:rPr dirty="0" baseline="24390" sz="3075" spc="-30">
                <a:latin typeface="Garamond"/>
                <a:cs typeface="Garamond"/>
              </a:rPr>
              <a:t>235</a:t>
            </a:r>
            <a:r>
              <a:rPr dirty="0" sz="2450" spc="-20">
                <a:latin typeface="Garamond"/>
                <a:cs typeface="Garamond"/>
              </a:rPr>
              <a:t>U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algn="just" marL="399415" marR="177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0685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started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sample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235</a:t>
            </a:r>
            <a:r>
              <a:rPr dirty="0" sz="2450">
                <a:latin typeface="Garamond"/>
                <a:cs typeface="Garamond"/>
              </a:rPr>
              <a:t>U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atoms,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rearranged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all 	their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component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119</a:t>
            </a:r>
            <a:r>
              <a:rPr dirty="0" sz="2450">
                <a:latin typeface="Garamond"/>
                <a:cs typeface="Garamond"/>
              </a:rPr>
              <a:t>Sn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atoms,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 </a:t>
            </a:r>
            <a:r>
              <a:rPr dirty="0" sz="2450" spc="8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net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algn="just" marL="399415" indent="-374015">
              <a:lnSpc>
                <a:spcPct val="100000"/>
              </a:lnSpc>
              <a:spcBef>
                <a:spcPts val="1045"/>
              </a:spcBef>
              <a:buSzPct val="119512"/>
              <a:buAutoNum type="alphaUcPeriod"/>
              <a:tabLst>
                <a:tab pos="399415" algn="l"/>
              </a:tabLst>
            </a:pPr>
            <a:r>
              <a:rPr dirty="0" baseline="24390" sz="3075">
                <a:latin typeface="Garamond"/>
                <a:cs typeface="Garamond"/>
              </a:rPr>
              <a:t>235</a:t>
            </a:r>
            <a:r>
              <a:rPr dirty="0" sz="2450">
                <a:latin typeface="Garamond"/>
                <a:cs typeface="Garamond"/>
              </a:rPr>
              <a:t>U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artificially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produced,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found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nature.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21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285"/>
            <a:ext cx="827976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50"/>
              <a:t>Figure</a:t>
            </a:r>
            <a:r>
              <a:rPr dirty="0" spc="204"/>
              <a:t> </a:t>
            </a:r>
            <a:r>
              <a:rPr dirty="0"/>
              <a:t>12.4</a:t>
            </a:r>
            <a:r>
              <a:rPr dirty="0" spc="220"/>
              <a:t> </a:t>
            </a:r>
            <a:r>
              <a:rPr dirty="0"/>
              <a:t>on</a:t>
            </a:r>
            <a:r>
              <a:rPr dirty="0" spc="220"/>
              <a:t> </a:t>
            </a:r>
            <a:r>
              <a:rPr dirty="0"/>
              <a:t>p.</a:t>
            </a:r>
            <a:r>
              <a:rPr dirty="0" spc="220"/>
              <a:t> </a:t>
            </a:r>
            <a:r>
              <a:rPr dirty="0"/>
              <a:t>561</a:t>
            </a:r>
            <a:r>
              <a:rPr dirty="0" spc="215"/>
              <a:t> </a:t>
            </a:r>
            <a:r>
              <a:rPr dirty="0"/>
              <a:t>shows</a:t>
            </a:r>
            <a:r>
              <a:rPr dirty="0" spc="220"/>
              <a:t> </a:t>
            </a:r>
            <a:r>
              <a:rPr dirty="0" spc="114"/>
              <a:t>that</a:t>
            </a:r>
            <a:r>
              <a:rPr dirty="0" spc="215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 spc="75"/>
              <a:t>quantity</a:t>
            </a:r>
            <a:r>
              <a:rPr dirty="0" spc="220"/>
              <a:t> </a:t>
            </a:r>
            <a:r>
              <a:rPr dirty="0" b="0" i="1">
                <a:latin typeface="Bookman Old Style"/>
                <a:cs typeface="Bookman Old Style"/>
              </a:rPr>
              <a:t>B/A</a:t>
            </a:r>
            <a:r>
              <a:rPr dirty="0" spc="100" b="0" i="1">
                <a:latin typeface="Bookman Old Style"/>
                <a:cs typeface="Bookman Old Style"/>
              </a:rPr>
              <a:t> </a:t>
            </a:r>
            <a:r>
              <a:rPr dirty="0"/>
              <a:t>is</a:t>
            </a:r>
            <a:r>
              <a:rPr dirty="0" spc="215"/>
              <a:t> </a:t>
            </a:r>
            <a:r>
              <a:rPr dirty="0"/>
              <a:t>higher</a:t>
            </a:r>
            <a:r>
              <a:rPr dirty="0" spc="220"/>
              <a:t> </a:t>
            </a:r>
            <a:r>
              <a:rPr dirty="0" spc="-25"/>
              <a:t>for </a:t>
            </a:r>
            <a:r>
              <a:rPr dirty="0" baseline="24390" sz="3075"/>
              <a:t>119</a:t>
            </a:r>
            <a:r>
              <a:rPr dirty="0" sz="2450"/>
              <a:t>Sn</a:t>
            </a:r>
            <a:r>
              <a:rPr dirty="0" sz="2450" spc="420"/>
              <a:t> </a:t>
            </a:r>
            <a:r>
              <a:rPr dirty="0" sz="2450" spc="70"/>
              <a:t>than</a:t>
            </a:r>
            <a:r>
              <a:rPr dirty="0" sz="2450" spc="420"/>
              <a:t> </a:t>
            </a:r>
            <a:r>
              <a:rPr dirty="0" sz="2450"/>
              <a:t>for</a:t>
            </a:r>
            <a:r>
              <a:rPr dirty="0" sz="2450" spc="420"/>
              <a:t> </a:t>
            </a:r>
            <a:r>
              <a:rPr dirty="0" baseline="24390" sz="3075"/>
              <a:t>235</a:t>
            </a:r>
            <a:r>
              <a:rPr dirty="0" sz="2450"/>
              <a:t>U.</a:t>
            </a:r>
            <a:r>
              <a:rPr dirty="0" sz="2450" spc="335"/>
              <a:t>  </a:t>
            </a:r>
            <a:r>
              <a:rPr dirty="0" sz="2450"/>
              <a:t>Which</a:t>
            </a:r>
            <a:r>
              <a:rPr dirty="0" sz="2450" spc="415"/>
              <a:t> </a:t>
            </a:r>
            <a:r>
              <a:rPr dirty="0" sz="2450"/>
              <a:t>of</a:t>
            </a:r>
            <a:r>
              <a:rPr dirty="0" sz="2450" spc="425"/>
              <a:t> </a:t>
            </a:r>
            <a:r>
              <a:rPr dirty="0" sz="2450"/>
              <a:t>the</a:t>
            </a:r>
            <a:r>
              <a:rPr dirty="0" sz="2450" spc="415"/>
              <a:t> </a:t>
            </a:r>
            <a:r>
              <a:rPr dirty="0" sz="2450"/>
              <a:t>following</a:t>
            </a:r>
            <a:r>
              <a:rPr dirty="0" sz="2450" spc="420"/>
              <a:t> </a:t>
            </a:r>
            <a:r>
              <a:rPr dirty="0" sz="2450"/>
              <a:t>does</a:t>
            </a:r>
            <a:r>
              <a:rPr dirty="0" sz="2450" spc="420"/>
              <a:t> </a:t>
            </a:r>
            <a:r>
              <a:rPr dirty="0" sz="2450" spc="114"/>
              <a:t>that</a:t>
            </a:r>
            <a:r>
              <a:rPr dirty="0" sz="2450" spc="415"/>
              <a:t> </a:t>
            </a:r>
            <a:r>
              <a:rPr dirty="0" sz="2450" spc="70"/>
              <a:t>imply? </a:t>
            </a:r>
            <a:r>
              <a:rPr dirty="0" sz="2450"/>
              <a:t>(Choose</a:t>
            </a:r>
            <a:r>
              <a:rPr dirty="0" sz="2450" spc="18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58" y="2439104"/>
            <a:ext cx="8293100" cy="418846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algn="just"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Garamond"/>
                <a:cs typeface="Garamond"/>
              </a:rPr>
              <a:t>Given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enough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time,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235</a:t>
            </a:r>
            <a:r>
              <a:rPr dirty="0" sz="2450">
                <a:latin typeface="Garamond"/>
                <a:cs typeface="Garamond"/>
              </a:rPr>
              <a:t>U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spontaneously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decay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baseline="24390" sz="3075" spc="-15">
                <a:latin typeface="Garamond"/>
                <a:cs typeface="Garamond"/>
              </a:rPr>
              <a:t>119</a:t>
            </a:r>
            <a:r>
              <a:rPr dirty="0" sz="2450" spc="-10">
                <a:latin typeface="Garamond"/>
                <a:cs typeface="Garamond"/>
              </a:rPr>
              <a:t>Sn.</a:t>
            </a:r>
            <a:endParaRPr sz="2450">
              <a:latin typeface="Garamond"/>
              <a:cs typeface="Garamond"/>
            </a:endParaRPr>
          </a:p>
          <a:p>
            <a:pPr algn="just" marL="406400" marR="1905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767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take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completely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separate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119</a:t>
            </a:r>
            <a:r>
              <a:rPr dirty="0" sz="2450">
                <a:latin typeface="Garamond"/>
                <a:cs typeface="Garamond"/>
              </a:rPr>
              <a:t>Sn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atom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49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component</a:t>
            </a:r>
            <a:r>
              <a:rPr dirty="0" sz="2450" spc="4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484">
                <a:latin typeface="Garamond"/>
                <a:cs typeface="Garamond"/>
              </a:rPr>
              <a:t> </a:t>
            </a:r>
            <a:r>
              <a:rPr dirty="0" baseline="24390" sz="3075" spc="-30">
                <a:latin typeface="Garamond"/>
                <a:cs typeface="Garamond"/>
              </a:rPr>
              <a:t>235</a:t>
            </a:r>
            <a:r>
              <a:rPr dirty="0" sz="2450" spc="-20">
                <a:latin typeface="Garamond"/>
                <a:cs typeface="Garamond"/>
              </a:rPr>
              <a:t>U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algn="just" marL="406400" marR="177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07670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started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sample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235</a:t>
            </a:r>
            <a:r>
              <a:rPr dirty="0" sz="2450">
                <a:latin typeface="Garamond"/>
                <a:cs typeface="Garamond"/>
              </a:rPr>
              <a:t>U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atoms,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rearranged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all 	their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component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119</a:t>
            </a:r>
            <a:r>
              <a:rPr dirty="0" sz="2450">
                <a:latin typeface="Garamond"/>
                <a:cs typeface="Garamond"/>
              </a:rPr>
              <a:t>Sn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atoms,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 </a:t>
            </a:r>
            <a:r>
              <a:rPr dirty="0" sz="2450" spc="8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net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algn="just" marL="406400" indent="-374015">
              <a:lnSpc>
                <a:spcPct val="100000"/>
              </a:lnSpc>
              <a:spcBef>
                <a:spcPts val="1045"/>
              </a:spcBef>
              <a:buSzPct val="119512"/>
              <a:buAutoNum type="alphaUcPeriod"/>
              <a:tabLst>
                <a:tab pos="406400" algn="l"/>
              </a:tabLst>
            </a:pPr>
            <a:r>
              <a:rPr dirty="0" baseline="24390" sz="3075">
                <a:latin typeface="Garamond"/>
                <a:cs typeface="Garamond"/>
              </a:rPr>
              <a:t>235</a:t>
            </a:r>
            <a:r>
              <a:rPr dirty="0" sz="2450">
                <a:latin typeface="Garamond"/>
                <a:cs typeface="Garamond"/>
              </a:rPr>
              <a:t>U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artificially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produced,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found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nature.</a:t>
            </a:r>
            <a:endParaRPr sz="2450">
              <a:latin typeface="Garamond"/>
              <a:cs typeface="Garamond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21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087245" algn="l"/>
              </a:tabLst>
            </a:pPr>
            <a:r>
              <a:rPr dirty="0" spc="114"/>
              <a:t>What</a:t>
            </a:r>
            <a:r>
              <a:rPr dirty="0" spc="65"/>
              <a:t> </a:t>
            </a:r>
            <a:r>
              <a:rPr dirty="0"/>
              <a:t>does</a:t>
            </a:r>
            <a:r>
              <a:rPr dirty="0" spc="90"/>
              <a:t> </a:t>
            </a:r>
            <a:r>
              <a:rPr dirty="0" spc="50"/>
              <a:t>Figure</a:t>
            </a:r>
            <a:r>
              <a:rPr dirty="0" spc="80"/>
              <a:t> </a:t>
            </a:r>
            <a:r>
              <a:rPr dirty="0"/>
              <a:t>12.5</a:t>
            </a:r>
            <a:r>
              <a:rPr dirty="0" spc="85"/>
              <a:t> </a:t>
            </a:r>
            <a:r>
              <a:rPr dirty="0"/>
              <a:t>on</a:t>
            </a:r>
            <a:r>
              <a:rPr dirty="0" spc="75"/>
              <a:t> </a:t>
            </a:r>
            <a:r>
              <a:rPr dirty="0"/>
              <a:t>p.</a:t>
            </a:r>
            <a:r>
              <a:rPr dirty="0" spc="80"/>
              <a:t> </a:t>
            </a:r>
            <a:r>
              <a:rPr dirty="0"/>
              <a:t>562</a:t>
            </a:r>
            <a:r>
              <a:rPr dirty="0" spc="85"/>
              <a:t> </a:t>
            </a:r>
            <a:r>
              <a:rPr dirty="0" spc="80"/>
              <a:t>say </a:t>
            </a:r>
            <a:r>
              <a:rPr dirty="0" spc="55"/>
              <a:t>about</a:t>
            </a:r>
            <a:r>
              <a:rPr dirty="0" spc="80"/>
              <a:t> </a:t>
            </a:r>
            <a:r>
              <a:rPr dirty="0"/>
              <a:t>atoms</a:t>
            </a:r>
            <a:r>
              <a:rPr dirty="0" spc="80"/>
              <a:t> </a:t>
            </a:r>
            <a:r>
              <a:rPr dirty="0" spc="50"/>
              <a:t>with</a:t>
            </a:r>
            <a:r>
              <a:rPr dirty="0" spc="80"/>
              <a:t> </a:t>
            </a:r>
            <a:r>
              <a:rPr dirty="0" spc="65"/>
              <a:t>an</a:t>
            </a:r>
            <a:r>
              <a:rPr dirty="0" spc="85"/>
              <a:t> </a:t>
            </a:r>
            <a:r>
              <a:rPr dirty="0" spc="-10"/>
              <a:t>atomic </a:t>
            </a:r>
            <a:r>
              <a:rPr dirty="0"/>
              <a:t>number</a:t>
            </a:r>
            <a:r>
              <a:rPr dirty="0" spc="40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 spc="-20"/>
              <a:t>100?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58175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stable.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unstable.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1202690" algn="l"/>
                <a:tab pos="1725295" algn="l"/>
                <a:tab pos="2600325" algn="l"/>
                <a:tab pos="3204845" algn="l"/>
                <a:tab pos="3972560" algn="l"/>
                <a:tab pos="4495165" algn="l"/>
                <a:tab pos="5781675" algn="l"/>
                <a:tab pos="7211059" algn="l"/>
                <a:tab pos="7654925" algn="l"/>
              </a:tabLst>
            </a:pPr>
            <a:r>
              <a:rPr dirty="0" sz="2450" spc="-20">
                <a:latin typeface="Garamond"/>
                <a:cs typeface="Garamond"/>
              </a:rPr>
              <a:t>Some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stable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some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unstable,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depending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their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atomic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masses.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35">
                <a:latin typeface="Garamond"/>
                <a:cs typeface="Garamond"/>
              </a:rPr>
              <a:t>No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such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exist.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21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087245" algn="l"/>
              </a:tabLst>
            </a:pPr>
            <a:r>
              <a:rPr dirty="0" spc="114"/>
              <a:t>What</a:t>
            </a:r>
            <a:r>
              <a:rPr dirty="0" spc="65"/>
              <a:t> </a:t>
            </a:r>
            <a:r>
              <a:rPr dirty="0"/>
              <a:t>does</a:t>
            </a:r>
            <a:r>
              <a:rPr dirty="0" spc="90"/>
              <a:t> </a:t>
            </a:r>
            <a:r>
              <a:rPr dirty="0" spc="50"/>
              <a:t>Figure</a:t>
            </a:r>
            <a:r>
              <a:rPr dirty="0" spc="80"/>
              <a:t> </a:t>
            </a:r>
            <a:r>
              <a:rPr dirty="0"/>
              <a:t>12.5</a:t>
            </a:r>
            <a:r>
              <a:rPr dirty="0" spc="85"/>
              <a:t> </a:t>
            </a:r>
            <a:r>
              <a:rPr dirty="0"/>
              <a:t>on</a:t>
            </a:r>
            <a:r>
              <a:rPr dirty="0" spc="75"/>
              <a:t> </a:t>
            </a:r>
            <a:r>
              <a:rPr dirty="0"/>
              <a:t>p.</a:t>
            </a:r>
            <a:r>
              <a:rPr dirty="0" spc="80"/>
              <a:t> </a:t>
            </a:r>
            <a:r>
              <a:rPr dirty="0"/>
              <a:t>562</a:t>
            </a:r>
            <a:r>
              <a:rPr dirty="0" spc="85"/>
              <a:t> </a:t>
            </a:r>
            <a:r>
              <a:rPr dirty="0" spc="80"/>
              <a:t>say </a:t>
            </a:r>
            <a:r>
              <a:rPr dirty="0" spc="55"/>
              <a:t>about</a:t>
            </a:r>
            <a:r>
              <a:rPr dirty="0" spc="80"/>
              <a:t> </a:t>
            </a:r>
            <a:r>
              <a:rPr dirty="0"/>
              <a:t>atoms</a:t>
            </a:r>
            <a:r>
              <a:rPr dirty="0" spc="80"/>
              <a:t> </a:t>
            </a:r>
            <a:r>
              <a:rPr dirty="0" spc="50"/>
              <a:t>with</a:t>
            </a:r>
            <a:r>
              <a:rPr dirty="0" spc="80"/>
              <a:t> </a:t>
            </a:r>
            <a:r>
              <a:rPr dirty="0" spc="65"/>
              <a:t>an</a:t>
            </a:r>
            <a:r>
              <a:rPr dirty="0" spc="85"/>
              <a:t> </a:t>
            </a:r>
            <a:r>
              <a:rPr dirty="0" spc="-10"/>
              <a:t>atomic </a:t>
            </a:r>
            <a:r>
              <a:rPr dirty="0"/>
              <a:t>number</a:t>
            </a:r>
            <a:r>
              <a:rPr dirty="0" spc="40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 spc="-20"/>
              <a:t>100?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265795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stable.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unstable.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1209675" algn="l"/>
                <a:tab pos="1732280" algn="l"/>
                <a:tab pos="2607310" algn="l"/>
                <a:tab pos="3212465" algn="l"/>
                <a:tab pos="3979545" algn="l"/>
                <a:tab pos="4502150" algn="l"/>
                <a:tab pos="5788660" algn="l"/>
                <a:tab pos="7218680" algn="l"/>
                <a:tab pos="7662545" algn="l"/>
              </a:tabLst>
            </a:pPr>
            <a:r>
              <a:rPr dirty="0" sz="2450" spc="-20">
                <a:latin typeface="Garamond"/>
                <a:cs typeface="Garamond"/>
              </a:rPr>
              <a:t>Some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stable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some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unstable,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depending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their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atomic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masses.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35">
                <a:latin typeface="Garamond"/>
                <a:cs typeface="Garamond"/>
              </a:rPr>
              <a:t>No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such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exist.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77037" y="798459"/>
            <a:ext cx="8310880" cy="5841365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algn="just" marL="53975">
              <a:lnSpc>
                <a:spcPct val="100000"/>
              </a:lnSpc>
              <a:spcBef>
                <a:spcPts val="725"/>
              </a:spcBef>
              <a:tabLst>
                <a:tab pos="60540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  <a:p>
            <a:pPr algn="just" marL="53975" marR="17780">
              <a:lnSpc>
                <a:spcPct val="101699"/>
              </a:lnSpc>
              <a:spcBef>
                <a:spcPts val="1280"/>
              </a:spcBef>
            </a:pPr>
            <a:r>
              <a:rPr dirty="0" sz="2450" spc="50">
                <a:latin typeface="Garamond"/>
                <a:cs typeface="Garamond"/>
              </a:rPr>
              <a:t>Figure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12.4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p.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561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shows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nuclei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135">
                <a:latin typeface="Garamond"/>
                <a:cs typeface="Garamond"/>
              </a:rPr>
              <a:t>(</a:t>
            </a:r>
            <a:r>
              <a:rPr dirty="0" sz="2450" spc="135" b="0" i="1">
                <a:latin typeface="Bookman Old Style"/>
                <a:cs typeface="Bookman Old Style"/>
              </a:rPr>
              <a:t>A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Lucida Sans Unicode"/>
                <a:cs typeface="Lucida Sans Unicode"/>
              </a:rPr>
              <a:t>≳</a:t>
            </a:r>
            <a:r>
              <a:rPr dirty="0" sz="2450" spc="260">
                <a:latin typeface="Lucida Sans Unicode"/>
                <a:cs typeface="Lucida Sans Unicode"/>
              </a:rPr>
              <a:t> </a:t>
            </a:r>
            <a:r>
              <a:rPr dirty="0" sz="2450">
                <a:latin typeface="Garamond"/>
                <a:cs typeface="Garamond"/>
              </a:rPr>
              <a:t>20)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>
                <a:latin typeface="Garamond"/>
                <a:cs typeface="Garamond"/>
              </a:rPr>
              <a:t>binding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nucleon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roughly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about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8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MeV.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In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words,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total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binding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170">
                <a:latin typeface="Garamond"/>
                <a:cs typeface="Garamond"/>
              </a:rPr>
              <a:t>(</a:t>
            </a:r>
            <a:r>
              <a:rPr dirty="0" sz="2450" spc="170" b="0" i="1">
                <a:latin typeface="Bookman Old Style"/>
                <a:cs typeface="Bookman Old Style"/>
              </a:rPr>
              <a:t>B</a:t>
            </a:r>
            <a:r>
              <a:rPr dirty="0" sz="2450" spc="170">
                <a:latin typeface="Garamond"/>
                <a:cs typeface="Garamond"/>
              </a:rPr>
              <a:t>)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roughly </a:t>
            </a:r>
            <a:r>
              <a:rPr dirty="0" sz="2450">
                <a:latin typeface="Garamond"/>
                <a:cs typeface="Garamond"/>
              </a:rPr>
              <a:t>proportional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mass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85" b="0" i="1">
                <a:latin typeface="Bookman Old Style"/>
                <a:cs typeface="Bookman Old Style"/>
              </a:rPr>
              <a:t>A</a:t>
            </a:r>
            <a:r>
              <a:rPr dirty="0" sz="2450" spc="85">
                <a:latin typeface="Garamond"/>
                <a:cs typeface="Garamond"/>
              </a:rPr>
              <a:t>.</a:t>
            </a:r>
            <a:r>
              <a:rPr dirty="0" sz="2450" spc="23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nuclear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were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 </a:t>
            </a:r>
            <a:r>
              <a:rPr dirty="0" sz="2450">
                <a:latin typeface="Garamond"/>
                <a:cs typeface="Garamond"/>
              </a:rPr>
              <a:t>long-range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force,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how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expect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total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binding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140" b="0" i="1">
                <a:latin typeface="Bookman Old Style"/>
                <a:cs typeface="Bookman Old Style"/>
              </a:rPr>
              <a:t>A</a:t>
            </a:r>
            <a:r>
              <a:rPr dirty="0" sz="2450" spc="140">
                <a:latin typeface="Garamond"/>
                <a:cs typeface="Garamond"/>
              </a:rPr>
              <a:t>?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(Choose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marL="424815" indent="-370205">
              <a:lnSpc>
                <a:spcPct val="100000"/>
              </a:lnSpc>
              <a:spcBef>
                <a:spcPts val="1639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B</a:t>
            </a:r>
            <a:r>
              <a:rPr dirty="0" sz="2450" spc="140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Garamond"/>
                <a:cs typeface="Garamond"/>
              </a:rPr>
              <a:t>constant</a:t>
            </a:r>
            <a:endParaRPr sz="2450">
              <a:latin typeface="Garamond"/>
              <a:cs typeface="Garamond"/>
            </a:endParaRPr>
          </a:p>
          <a:p>
            <a:pPr marL="42481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B</a:t>
            </a:r>
            <a:r>
              <a:rPr dirty="0" sz="2450" spc="80" b="0" i="1">
                <a:latin typeface="Bookman Old Style"/>
                <a:cs typeface="Bookman Old Style"/>
              </a:rPr>
              <a:t> </a:t>
            </a:r>
            <a:r>
              <a:rPr dirty="0" sz="2450" spc="-395">
                <a:latin typeface="Lucida Sans Unicode"/>
                <a:cs typeface="Lucida Sans Unicode"/>
              </a:rPr>
              <a:t>∝</a:t>
            </a:r>
            <a:r>
              <a:rPr dirty="0" sz="2450" spc="-85">
                <a:latin typeface="Lucida Sans Unicode"/>
                <a:cs typeface="Lucida Sans Unicode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A</a:t>
            </a:r>
            <a:endParaRPr sz="2450">
              <a:latin typeface="Bookman Old Style"/>
              <a:cs typeface="Bookman Old Style"/>
            </a:endParaRPr>
          </a:p>
          <a:p>
            <a:pPr marL="424815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B</a:t>
            </a:r>
            <a:r>
              <a:rPr dirty="0" sz="2450" spc="80" b="0" i="1">
                <a:latin typeface="Bookman Old Style"/>
                <a:cs typeface="Bookman Old Style"/>
              </a:rPr>
              <a:t> </a:t>
            </a:r>
            <a:r>
              <a:rPr dirty="0" sz="2450" spc="-395">
                <a:latin typeface="Lucida Sans Unicode"/>
                <a:cs typeface="Lucida Sans Unicode"/>
              </a:rPr>
              <a:t>∝</a:t>
            </a:r>
            <a:r>
              <a:rPr dirty="0" sz="2450" spc="-85">
                <a:latin typeface="Lucida Sans Unicode"/>
                <a:cs typeface="Lucida Sans Unicod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A</a:t>
            </a:r>
            <a:r>
              <a:rPr dirty="0" baseline="24390" sz="3075" spc="-37">
                <a:latin typeface="Garamond"/>
                <a:cs typeface="Garamond"/>
              </a:rPr>
              <a:t>2</a:t>
            </a:r>
            <a:endParaRPr baseline="24390" sz="3075">
              <a:latin typeface="Garamond"/>
              <a:cs typeface="Garamond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B</a:t>
            </a:r>
            <a:r>
              <a:rPr dirty="0" sz="2450" spc="80" b="0" i="1">
                <a:latin typeface="Bookman Old Style"/>
                <a:cs typeface="Bookman Old Style"/>
              </a:rPr>
              <a:t> </a:t>
            </a:r>
            <a:r>
              <a:rPr dirty="0" sz="2450" spc="-395">
                <a:latin typeface="Lucida Sans Unicode"/>
                <a:cs typeface="Lucida Sans Unicode"/>
              </a:rPr>
              <a:t>∝</a:t>
            </a:r>
            <a:r>
              <a:rPr dirty="0" sz="2450" spc="-85">
                <a:latin typeface="Lucida Sans Unicode"/>
                <a:cs typeface="Lucida Sans Unicod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A</a:t>
            </a:r>
            <a:r>
              <a:rPr dirty="0" baseline="24390" sz="3075" spc="-37">
                <a:latin typeface="Garamond"/>
                <a:cs typeface="Garamond"/>
              </a:rPr>
              <a:t>3</a:t>
            </a:r>
            <a:endParaRPr baseline="24390" sz="3075">
              <a:latin typeface="Garamond"/>
              <a:cs typeface="Garamond"/>
            </a:endParaRPr>
          </a:p>
          <a:p>
            <a:pPr marL="424815" indent="-34988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B</a:t>
            </a:r>
            <a:r>
              <a:rPr dirty="0" sz="2450" spc="80" b="0" i="1">
                <a:latin typeface="Bookman Old Style"/>
                <a:cs typeface="Bookman Old Style"/>
              </a:rPr>
              <a:t> </a:t>
            </a:r>
            <a:r>
              <a:rPr dirty="0" sz="2450" spc="-395">
                <a:latin typeface="Lucida Sans Unicode"/>
                <a:cs typeface="Lucida Sans Unicode"/>
              </a:rPr>
              <a:t>∝</a:t>
            </a:r>
            <a:r>
              <a:rPr dirty="0" sz="2450" spc="-85">
                <a:latin typeface="Lucida Sans Unicode"/>
                <a:cs typeface="Lucida Sans Unicode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A</a:t>
            </a:r>
            <a:r>
              <a:rPr dirty="0" baseline="24390" sz="3075" spc="-30">
                <a:latin typeface="Garamond"/>
                <a:cs typeface="Garamond"/>
              </a:rPr>
              <a:t>1</a:t>
            </a:r>
            <a:r>
              <a:rPr dirty="0" baseline="24390" sz="3075" spc="-30" b="0" i="1">
                <a:latin typeface="Bookman Old Style"/>
                <a:cs typeface="Bookman Old Style"/>
              </a:rPr>
              <a:t>/</a:t>
            </a:r>
            <a:r>
              <a:rPr dirty="0" baseline="24390" sz="3075" spc="-30">
                <a:latin typeface="Garamond"/>
                <a:cs typeface="Garamond"/>
              </a:rPr>
              <a:t>3</a:t>
            </a:r>
            <a:endParaRPr baseline="24390" sz="3075">
              <a:latin typeface="Garamond"/>
              <a:cs typeface="Garamond"/>
            </a:endParaRPr>
          </a:p>
          <a:p>
            <a:pPr marL="424815" indent="-34163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 spc="-25">
                <a:latin typeface="Garamond"/>
                <a:cs typeface="Garamond"/>
              </a:rPr>
              <a:t>None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above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56958" y="878291"/>
            <a:ext cx="8356600" cy="5511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74295">
              <a:lnSpc>
                <a:spcPct val="100000"/>
              </a:lnSpc>
              <a:spcBef>
                <a:spcPts val="95"/>
              </a:spcBef>
              <a:tabLst>
                <a:tab pos="60744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74295" marR="43815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12.4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p.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561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shows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most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nuclei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(</a:t>
            </a:r>
            <a:r>
              <a:rPr dirty="0" sz="1400" spc="75" b="0" i="1">
                <a:latin typeface="Bookman Old Style"/>
                <a:cs typeface="Bookman Old Style"/>
              </a:rPr>
              <a:t>A</a:t>
            </a:r>
            <a:r>
              <a:rPr dirty="0" sz="1400" spc="31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≳</a:t>
            </a:r>
            <a:r>
              <a:rPr dirty="0" sz="1400" spc="280">
                <a:latin typeface="Lucida Sans Unicode"/>
                <a:cs typeface="Lucida Sans Unicod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20)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binding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per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nucleon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roughly </a:t>
            </a:r>
            <a:r>
              <a:rPr dirty="0" sz="1400" spc="60">
                <a:latin typeface="Times New Roman"/>
                <a:cs typeface="Times New Roman"/>
              </a:rPr>
              <a:t>constant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MeV.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other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words,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total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binding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(</a:t>
            </a:r>
            <a:r>
              <a:rPr dirty="0" sz="1400" spc="90" b="0" i="1">
                <a:latin typeface="Bookman Old Style"/>
                <a:cs typeface="Bookman Old Style"/>
              </a:rPr>
              <a:t>B</a:t>
            </a:r>
            <a:r>
              <a:rPr dirty="0" sz="1400" spc="90">
                <a:latin typeface="Times New Roman"/>
                <a:cs typeface="Times New Roman"/>
              </a:rPr>
              <a:t>)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roughly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proportional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its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mass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5" b="0" i="1">
                <a:latin typeface="Bookman Old Style"/>
                <a:cs typeface="Bookman Old Style"/>
              </a:rPr>
              <a:t>A</a:t>
            </a:r>
            <a:r>
              <a:rPr dirty="0" sz="1400" spc="55">
                <a:latin typeface="Times New Roman"/>
                <a:cs typeface="Times New Roman"/>
              </a:rPr>
              <a:t>.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nuclear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force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were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long-range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force,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how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expect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total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binding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depend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5" b="0" i="1">
                <a:latin typeface="Bookman Old Style"/>
                <a:cs typeface="Bookman Old Style"/>
              </a:rPr>
              <a:t>A</a:t>
            </a:r>
            <a:r>
              <a:rPr dirty="0" sz="1400" spc="55">
                <a:latin typeface="Times New Roman"/>
                <a:cs typeface="Times New Roman"/>
              </a:rPr>
              <a:t>?</a:t>
            </a:r>
            <a:r>
              <a:rPr dirty="0" sz="1400" spc="3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45770" indent="-257175">
              <a:lnSpc>
                <a:spcPct val="100000"/>
              </a:lnSpc>
              <a:buFont typeface="Times New Roman"/>
              <a:buAutoNum type="alphaUcPeriod"/>
              <a:tabLst>
                <a:tab pos="445770" algn="l"/>
              </a:tabLst>
            </a:pPr>
            <a:r>
              <a:rPr dirty="0" sz="1400" spc="50" b="0" i="1">
                <a:latin typeface="Bookman Old Style"/>
                <a:cs typeface="Bookman Old Style"/>
              </a:rPr>
              <a:t>B</a:t>
            </a:r>
            <a:r>
              <a:rPr dirty="0" sz="1400" spc="120" b="0" i="1">
                <a:latin typeface="Bookman Old Style"/>
                <a:cs typeface="Bookman Old Style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constant</a:t>
            </a:r>
            <a:endParaRPr sz="1400">
              <a:latin typeface="Times New Roman"/>
              <a:cs typeface="Times New Roman"/>
            </a:endParaRPr>
          </a:p>
          <a:p>
            <a:pPr marL="445134" indent="-249554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45134" algn="l"/>
              </a:tabLst>
            </a:pPr>
            <a:r>
              <a:rPr dirty="0" sz="1400" spc="50" b="0" i="1">
                <a:latin typeface="Bookman Old Style"/>
                <a:cs typeface="Bookman Old Style"/>
              </a:rPr>
              <a:t>B </a:t>
            </a:r>
            <a:r>
              <a:rPr dirty="0" sz="1400" spc="-210">
                <a:latin typeface="Lucida Sans Unicode"/>
                <a:cs typeface="Lucida Sans Unicode"/>
              </a:rPr>
              <a:t>∝</a:t>
            </a:r>
            <a:r>
              <a:rPr dirty="0" sz="1400" spc="-45">
                <a:latin typeface="Lucida Sans Unicode"/>
                <a:cs typeface="Lucida Sans Unicode"/>
              </a:rPr>
              <a:t> </a:t>
            </a:r>
            <a:r>
              <a:rPr dirty="0" sz="1400" spc="25" b="0" i="1">
                <a:latin typeface="Bookman Old Style"/>
                <a:cs typeface="Bookman Old Style"/>
              </a:rPr>
              <a:t>A</a:t>
            </a:r>
            <a:endParaRPr sz="1400">
              <a:latin typeface="Bookman Old Style"/>
              <a:cs typeface="Bookman Old Style"/>
            </a:endParaRPr>
          </a:p>
          <a:p>
            <a:pPr marL="445134" indent="-252095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45134" algn="l"/>
              </a:tabLst>
            </a:pPr>
            <a:r>
              <a:rPr dirty="0" sz="1400" spc="50" b="0" i="1">
                <a:latin typeface="Bookman Old Style"/>
                <a:cs typeface="Bookman Old Style"/>
              </a:rPr>
              <a:t>B </a:t>
            </a:r>
            <a:r>
              <a:rPr dirty="0" sz="1400" spc="-210">
                <a:latin typeface="Lucida Sans Unicode"/>
                <a:cs typeface="Lucida Sans Unicode"/>
              </a:rPr>
              <a:t>∝</a:t>
            </a:r>
            <a:r>
              <a:rPr dirty="0" sz="1400" spc="-45">
                <a:latin typeface="Lucida Sans Unicode"/>
                <a:cs typeface="Lucida Sans Unicode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A</a:t>
            </a:r>
            <a:r>
              <a:rPr dirty="0" baseline="27777" sz="1500" spc="-37">
                <a:latin typeface="Times New Roman"/>
                <a:cs typeface="Times New Roman"/>
              </a:rPr>
              <a:t>2</a:t>
            </a:r>
            <a:endParaRPr baseline="27777" sz="1500">
              <a:latin typeface="Times New Roman"/>
              <a:cs typeface="Times New Roman"/>
            </a:endParaRPr>
          </a:p>
          <a:p>
            <a:pPr marL="445770" indent="-259715">
              <a:lnSpc>
                <a:spcPct val="100000"/>
              </a:lnSpc>
              <a:spcBef>
                <a:spcPts val="1105"/>
              </a:spcBef>
              <a:buFont typeface="Times New Roman"/>
              <a:buAutoNum type="alphaUcPeriod"/>
              <a:tabLst>
                <a:tab pos="445770" algn="l"/>
              </a:tabLst>
            </a:pPr>
            <a:r>
              <a:rPr dirty="0" sz="1400" spc="50" b="0" i="1">
                <a:latin typeface="Bookman Old Style"/>
                <a:cs typeface="Bookman Old Style"/>
              </a:rPr>
              <a:t>B </a:t>
            </a:r>
            <a:r>
              <a:rPr dirty="0" sz="1400" spc="-210">
                <a:latin typeface="Lucida Sans Unicode"/>
                <a:cs typeface="Lucida Sans Unicode"/>
              </a:rPr>
              <a:t>∝</a:t>
            </a:r>
            <a:r>
              <a:rPr dirty="0" sz="1400" spc="-45">
                <a:latin typeface="Lucida Sans Unicode"/>
                <a:cs typeface="Lucida Sans Unicode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A</a:t>
            </a:r>
            <a:r>
              <a:rPr dirty="0" baseline="27777" sz="1500" spc="-37">
                <a:latin typeface="Times New Roman"/>
                <a:cs typeface="Times New Roman"/>
              </a:rPr>
              <a:t>3</a:t>
            </a:r>
            <a:endParaRPr baseline="27777" sz="1500">
              <a:latin typeface="Times New Roman"/>
              <a:cs typeface="Times New Roman"/>
            </a:endParaRPr>
          </a:p>
          <a:p>
            <a:pPr marL="445134" indent="-244475">
              <a:lnSpc>
                <a:spcPct val="100000"/>
              </a:lnSpc>
              <a:spcBef>
                <a:spcPts val="1110"/>
              </a:spcBef>
              <a:buFont typeface="Times New Roman"/>
              <a:buAutoNum type="alphaUcPeriod"/>
              <a:tabLst>
                <a:tab pos="445134" algn="l"/>
              </a:tabLst>
            </a:pPr>
            <a:r>
              <a:rPr dirty="0" sz="1400" spc="50" b="0" i="1">
                <a:latin typeface="Bookman Old Style"/>
                <a:cs typeface="Bookman Old Style"/>
              </a:rPr>
              <a:t>B </a:t>
            </a:r>
            <a:r>
              <a:rPr dirty="0" sz="1400" spc="-210">
                <a:latin typeface="Lucida Sans Unicode"/>
                <a:cs typeface="Lucida Sans Unicode"/>
              </a:rPr>
              <a:t>∝</a:t>
            </a:r>
            <a:r>
              <a:rPr dirty="0" sz="1400" spc="-45">
                <a:latin typeface="Lucida Sans Unicode"/>
                <a:cs typeface="Lucida Sans Unicode"/>
              </a:rPr>
              <a:t> </a:t>
            </a:r>
            <a:r>
              <a:rPr dirty="0" sz="1400" spc="-20" b="0" i="1">
                <a:latin typeface="Bookman Old Style"/>
                <a:cs typeface="Bookman Old Style"/>
              </a:rPr>
              <a:t>A</a:t>
            </a:r>
            <a:r>
              <a:rPr dirty="0" baseline="27777" sz="1500" spc="-30">
                <a:latin typeface="Times New Roman"/>
                <a:cs typeface="Times New Roman"/>
              </a:rPr>
              <a:t>1</a:t>
            </a:r>
            <a:r>
              <a:rPr dirty="0" baseline="27777" sz="1500" spc="-30" i="1">
                <a:latin typeface="Garamond"/>
                <a:cs typeface="Garamond"/>
              </a:rPr>
              <a:t>/</a:t>
            </a:r>
            <a:r>
              <a:rPr dirty="0" baseline="27777" sz="1500" spc="-30">
                <a:latin typeface="Times New Roman"/>
                <a:cs typeface="Times New Roman"/>
              </a:rPr>
              <a:t>3</a:t>
            </a:r>
            <a:endParaRPr baseline="27777" sz="1500">
              <a:latin typeface="Times New Roman"/>
              <a:cs typeface="Times New Roman"/>
            </a:endParaRPr>
          </a:p>
          <a:p>
            <a:pPr marL="445770" indent="-240029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45770" algn="l"/>
              </a:tabLst>
            </a:pPr>
            <a:r>
              <a:rPr dirty="0" sz="1400">
                <a:latin typeface="Times New Roman"/>
                <a:cs typeface="Times New Roman"/>
              </a:rPr>
              <a:t>None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above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63500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85" b="1">
                <a:latin typeface="Georgia"/>
                <a:cs typeface="Georgia"/>
              </a:rPr>
              <a:t>  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 algn="just" marL="74295" marR="43180">
              <a:lnSpc>
                <a:spcPct val="106700"/>
              </a:lnSpc>
              <a:spcBef>
                <a:spcPts val="595"/>
              </a:spcBef>
            </a:pPr>
            <a:r>
              <a:rPr dirty="0" sz="1400" spc="65">
                <a:latin typeface="Times New Roman"/>
                <a:cs typeface="Times New Roman"/>
              </a:rPr>
              <a:t>When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we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say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 b="0" i="1">
                <a:latin typeface="Bookman Old Style"/>
                <a:cs typeface="Bookman Old Style"/>
              </a:rPr>
              <a:t>B/A</a:t>
            </a:r>
            <a:r>
              <a:rPr dirty="0" sz="1400" spc="40" b="0" i="1">
                <a:latin typeface="Bookman Old Style"/>
                <a:cs typeface="Bookman Old Style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constant,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we’re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saying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(negative)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energy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any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given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nucleon </a:t>
            </a:r>
            <a:r>
              <a:rPr dirty="0" sz="1400">
                <a:latin typeface="Times New Roman"/>
                <a:cs typeface="Times New Roman"/>
              </a:rPr>
              <a:t>doesn’t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change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much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add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nucleons.</a:t>
            </a:r>
            <a:r>
              <a:rPr dirty="0" sz="1400" spc="175">
                <a:latin typeface="Times New Roman"/>
                <a:cs typeface="Times New Roman"/>
              </a:rPr>
              <a:t> 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makes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sense,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since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nucleon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feels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forces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only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its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immediate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neighbors.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doubling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number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nucleons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just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doubles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total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energy.</a:t>
            </a:r>
            <a:endParaRPr sz="1400">
              <a:latin typeface="Times New Roman"/>
              <a:cs typeface="Times New Roman"/>
            </a:endParaRPr>
          </a:p>
          <a:p>
            <a:pPr algn="just" marL="74295" marR="43180">
              <a:lnSpc>
                <a:spcPct val="106700"/>
              </a:lnSpc>
              <a:spcBef>
                <a:spcPts val="600"/>
              </a:spcBef>
            </a:pPr>
            <a:r>
              <a:rPr dirty="0" sz="1400">
                <a:latin typeface="Times New Roman"/>
                <a:cs typeface="Times New Roman"/>
              </a:rPr>
              <a:t>Now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imagine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every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nucleon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felt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force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every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other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nucleon.</a:t>
            </a:r>
            <a:r>
              <a:rPr dirty="0" sz="1400" spc="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Roughly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speaking,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then,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doubling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nucleons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double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every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nucleon.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turn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cause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 spc="70">
                <a:latin typeface="Times New Roman"/>
                <a:cs typeface="Times New Roman"/>
              </a:rPr>
              <a:t>total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binding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system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multiply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four.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66160">
              <a:lnSpc>
                <a:spcPct val="100000"/>
              </a:lnSpc>
              <a:spcBef>
                <a:spcPts val="95"/>
              </a:spcBef>
            </a:pPr>
            <a:r>
              <a:rPr dirty="0" sz="1200" spc="10">
                <a:latin typeface="Times New Roman"/>
                <a:cs typeface="Times New Roman"/>
              </a:rPr>
              <a:t>12.2.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EXPERIMENTAL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EVIDENCE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FOR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NUCLEAR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PROPERTIES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12.2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40" b="1">
                <a:latin typeface="Georgia"/>
                <a:cs typeface="Georgia"/>
              </a:rPr>
              <a:t>Experimental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Evidence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for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25" b="1">
                <a:latin typeface="Georgia"/>
                <a:cs typeface="Georgia"/>
              </a:rPr>
              <a:t>Nuclear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Properties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661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12.2.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EXPERIMENTAL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EVIDENCE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FOR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NUCLEAR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PROPERTIES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876300" algn="l"/>
                <a:tab pos="2963545" algn="l"/>
                <a:tab pos="3705225" algn="l"/>
                <a:tab pos="4340225" algn="l"/>
                <a:tab pos="4886960" algn="l"/>
                <a:tab pos="6426200" algn="l"/>
                <a:tab pos="7805420" algn="l"/>
              </a:tabLst>
            </a:pPr>
            <a:r>
              <a:rPr dirty="0" spc="95"/>
              <a:t>What</a:t>
            </a:r>
            <a:r>
              <a:rPr dirty="0"/>
              <a:t>	</a:t>
            </a:r>
            <a:r>
              <a:rPr dirty="0" spc="-10"/>
              <a:t>approximations</a:t>
            </a:r>
            <a:r>
              <a:rPr dirty="0"/>
              <a:t>	</a:t>
            </a:r>
            <a:r>
              <a:rPr dirty="0" spc="-20"/>
              <a:t>went</a:t>
            </a:r>
            <a:r>
              <a:rPr dirty="0"/>
              <a:t>	</a:t>
            </a:r>
            <a:r>
              <a:rPr dirty="0" spc="-20"/>
              <a:t>into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Rutherford</a:t>
            </a:r>
            <a:r>
              <a:rPr dirty="0"/>
              <a:t>	</a:t>
            </a:r>
            <a:r>
              <a:rPr dirty="0" spc="40"/>
              <a:t>scattering</a:t>
            </a:r>
            <a:r>
              <a:rPr dirty="0"/>
              <a:t>	</a:t>
            </a:r>
            <a:r>
              <a:rPr dirty="0" spc="-55"/>
              <a:t>for- </a:t>
            </a:r>
            <a:r>
              <a:rPr dirty="0" spc="60"/>
              <a:t>mula?</a:t>
            </a:r>
            <a:r>
              <a:rPr dirty="0"/>
              <a:t>	</a:t>
            </a:r>
            <a:r>
              <a:rPr dirty="0" spc="-465"/>
              <a:t> </a:t>
            </a:r>
            <a:r>
              <a:rPr dirty="0"/>
              <a:t>(Check</a:t>
            </a:r>
            <a:r>
              <a:rPr dirty="0" spc="210"/>
              <a:t> </a:t>
            </a:r>
            <a:r>
              <a:rPr dirty="0" spc="75"/>
              <a:t>all</a:t>
            </a:r>
            <a:r>
              <a:rPr dirty="0" spc="210"/>
              <a:t> </a:t>
            </a:r>
            <a:r>
              <a:rPr dirty="0" spc="114"/>
              <a:t>that</a:t>
            </a:r>
            <a:r>
              <a:rPr dirty="0" spc="204"/>
              <a:t> </a:t>
            </a:r>
            <a:r>
              <a:rPr dirty="0" spc="6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312150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ignored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relativistic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effects.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ignored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wavelike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behavior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incoming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particles.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assumed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>
                <a:latin typeface="Garamond"/>
                <a:cs typeface="Garamond"/>
              </a:rPr>
              <a:t> atom’s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positive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charge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evenly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distributed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throughout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treated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incoming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target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nuclei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particles.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661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12.2.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EXPERIMENTAL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EVIDENCE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FOR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NUCLEAR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PROPERTIES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876300" algn="l"/>
                <a:tab pos="2963545" algn="l"/>
                <a:tab pos="3705225" algn="l"/>
                <a:tab pos="4340225" algn="l"/>
                <a:tab pos="4886960" algn="l"/>
                <a:tab pos="6426200" algn="l"/>
                <a:tab pos="7805420" algn="l"/>
              </a:tabLst>
            </a:pPr>
            <a:r>
              <a:rPr dirty="0" spc="95"/>
              <a:t>What</a:t>
            </a:r>
            <a:r>
              <a:rPr dirty="0"/>
              <a:t>	</a:t>
            </a:r>
            <a:r>
              <a:rPr dirty="0" spc="-10"/>
              <a:t>approximations</a:t>
            </a:r>
            <a:r>
              <a:rPr dirty="0"/>
              <a:t>	</a:t>
            </a:r>
            <a:r>
              <a:rPr dirty="0" spc="-20"/>
              <a:t>went</a:t>
            </a:r>
            <a:r>
              <a:rPr dirty="0"/>
              <a:t>	</a:t>
            </a:r>
            <a:r>
              <a:rPr dirty="0" spc="-20"/>
              <a:t>into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Rutherford</a:t>
            </a:r>
            <a:r>
              <a:rPr dirty="0"/>
              <a:t>	</a:t>
            </a:r>
            <a:r>
              <a:rPr dirty="0" spc="40"/>
              <a:t>scattering</a:t>
            </a:r>
            <a:r>
              <a:rPr dirty="0"/>
              <a:t>	</a:t>
            </a:r>
            <a:r>
              <a:rPr dirty="0" spc="-55"/>
              <a:t>for- </a:t>
            </a:r>
            <a:r>
              <a:rPr dirty="0" spc="60"/>
              <a:t>mula?</a:t>
            </a:r>
            <a:r>
              <a:rPr dirty="0"/>
              <a:t>	</a:t>
            </a:r>
            <a:r>
              <a:rPr dirty="0" spc="-465"/>
              <a:t> </a:t>
            </a:r>
            <a:r>
              <a:rPr dirty="0"/>
              <a:t>(Check</a:t>
            </a:r>
            <a:r>
              <a:rPr dirty="0" spc="210"/>
              <a:t> </a:t>
            </a:r>
            <a:r>
              <a:rPr dirty="0" spc="75"/>
              <a:t>all</a:t>
            </a:r>
            <a:r>
              <a:rPr dirty="0" spc="210"/>
              <a:t> </a:t>
            </a:r>
            <a:r>
              <a:rPr dirty="0" spc="114"/>
              <a:t>that</a:t>
            </a:r>
            <a:r>
              <a:rPr dirty="0" spc="204"/>
              <a:t> </a:t>
            </a:r>
            <a:r>
              <a:rPr dirty="0" spc="6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319134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ignored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relativistic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effects.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ignored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wavelike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behavior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incoming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particles.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assumed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>
                <a:latin typeface="Garamond"/>
                <a:cs typeface="Garamond"/>
              </a:rPr>
              <a:t> atom’s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positive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charge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evenly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distributed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throughout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treated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incoming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target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nuclei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particles.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661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12.2.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EXPERIMENTAL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EVIDENCE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FOR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NUCLEAR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PROPERTIES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221740" algn="l"/>
                <a:tab pos="2600325" algn="l"/>
                <a:tab pos="2938780" algn="l"/>
                <a:tab pos="4330065" algn="l"/>
                <a:tab pos="4621530" algn="l"/>
                <a:tab pos="5948045" algn="l"/>
                <a:tab pos="7380605" algn="l"/>
              </a:tabLst>
            </a:pPr>
            <a:r>
              <a:rPr dirty="0" spc="-10"/>
              <a:t>Electron</a:t>
            </a:r>
            <a:r>
              <a:rPr dirty="0"/>
              <a:t>	</a:t>
            </a:r>
            <a:r>
              <a:rPr dirty="0" spc="40"/>
              <a:t>scattering</a:t>
            </a:r>
            <a:r>
              <a:rPr dirty="0"/>
              <a:t>	</a:t>
            </a:r>
            <a:r>
              <a:rPr dirty="0" spc="-25"/>
              <a:t>is</a:t>
            </a:r>
            <a:r>
              <a:rPr dirty="0"/>
              <a:t>	</a:t>
            </a:r>
            <a:r>
              <a:rPr dirty="0" spc="-10"/>
              <a:t>effectively</a:t>
            </a:r>
            <a:r>
              <a:rPr dirty="0"/>
              <a:t>	</a:t>
            </a:r>
            <a:r>
              <a:rPr dirty="0" spc="80"/>
              <a:t>a</a:t>
            </a:r>
            <a:r>
              <a:rPr dirty="0"/>
              <a:t>	single-</a:t>
            </a:r>
            <a:r>
              <a:rPr dirty="0" spc="-20"/>
              <a:t>slit</a:t>
            </a:r>
            <a:r>
              <a:rPr dirty="0"/>
              <a:t>	</a:t>
            </a:r>
            <a:r>
              <a:rPr dirty="0" spc="-10"/>
              <a:t>diffraction</a:t>
            </a:r>
            <a:r>
              <a:rPr dirty="0"/>
              <a:t>	</a:t>
            </a:r>
            <a:r>
              <a:rPr dirty="0" spc="-10"/>
              <a:t>experi- </a:t>
            </a:r>
            <a:r>
              <a:rPr dirty="0"/>
              <a:t>ment,</a:t>
            </a:r>
            <a:r>
              <a:rPr dirty="0" spc="195"/>
              <a:t> </a:t>
            </a:r>
            <a:r>
              <a:rPr dirty="0" spc="50"/>
              <a:t>with</a:t>
            </a:r>
            <a:r>
              <a:rPr dirty="0" spc="195"/>
              <a:t> </a:t>
            </a:r>
            <a:r>
              <a:rPr dirty="0"/>
              <a:t>the</a:t>
            </a:r>
            <a:r>
              <a:rPr dirty="0" spc="190"/>
              <a:t> </a:t>
            </a:r>
            <a:r>
              <a:rPr dirty="0"/>
              <a:t>role</a:t>
            </a:r>
            <a:r>
              <a:rPr dirty="0" spc="190"/>
              <a:t> </a:t>
            </a:r>
            <a:r>
              <a:rPr dirty="0"/>
              <a:t>of</a:t>
            </a:r>
            <a:r>
              <a:rPr dirty="0" spc="195"/>
              <a:t> </a:t>
            </a:r>
            <a:r>
              <a:rPr dirty="0"/>
              <a:t>the</a:t>
            </a:r>
            <a:r>
              <a:rPr dirty="0" spc="195"/>
              <a:t> </a:t>
            </a:r>
            <a:r>
              <a:rPr dirty="0" spc="65"/>
              <a:t>slit</a:t>
            </a:r>
            <a:r>
              <a:rPr dirty="0" spc="195"/>
              <a:t> </a:t>
            </a:r>
            <a:r>
              <a:rPr dirty="0"/>
              <a:t>being</a:t>
            </a:r>
            <a:r>
              <a:rPr dirty="0" spc="190"/>
              <a:t> </a:t>
            </a:r>
            <a:r>
              <a:rPr dirty="0"/>
              <a:t>played</a:t>
            </a:r>
            <a:r>
              <a:rPr dirty="0" spc="195"/>
              <a:t> </a:t>
            </a:r>
            <a:r>
              <a:rPr dirty="0" spc="65"/>
              <a:t>by.</a:t>
            </a:r>
            <a:r>
              <a:rPr dirty="0" spc="-19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/>
              <a:t>(Choose</a:t>
            </a:r>
            <a:r>
              <a:rPr dirty="0" spc="19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390906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An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incoming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alpha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particle.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target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foil.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target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foil.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85" b="1">
                <a:latin typeface="Georgia"/>
                <a:cs typeface="Georgi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6409" marR="7620" indent="-158115">
              <a:lnSpc>
                <a:spcPct val="100000"/>
              </a:lnSpc>
              <a:spcBef>
                <a:spcPts val="1000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25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6409" marR="6350" indent="-158115">
              <a:lnSpc>
                <a:spcPct val="100000"/>
              </a:lnSpc>
              <a:spcBef>
                <a:spcPts val="509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 spc="-1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661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12.2.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EXPERIMENTAL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EVIDENCE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FOR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NUCLEAR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PROPERTIES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221740" algn="l"/>
                <a:tab pos="2600325" algn="l"/>
                <a:tab pos="2938780" algn="l"/>
                <a:tab pos="4330065" algn="l"/>
                <a:tab pos="4621530" algn="l"/>
                <a:tab pos="5948045" algn="l"/>
                <a:tab pos="7380605" algn="l"/>
              </a:tabLst>
            </a:pPr>
            <a:r>
              <a:rPr dirty="0" spc="-10"/>
              <a:t>Electron</a:t>
            </a:r>
            <a:r>
              <a:rPr dirty="0"/>
              <a:t>	</a:t>
            </a:r>
            <a:r>
              <a:rPr dirty="0" spc="40"/>
              <a:t>scattering</a:t>
            </a:r>
            <a:r>
              <a:rPr dirty="0"/>
              <a:t>	</a:t>
            </a:r>
            <a:r>
              <a:rPr dirty="0" spc="-25"/>
              <a:t>is</a:t>
            </a:r>
            <a:r>
              <a:rPr dirty="0"/>
              <a:t>	</a:t>
            </a:r>
            <a:r>
              <a:rPr dirty="0" spc="-10"/>
              <a:t>effectively</a:t>
            </a:r>
            <a:r>
              <a:rPr dirty="0"/>
              <a:t>	</a:t>
            </a:r>
            <a:r>
              <a:rPr dirty="0" spc="80"/>
              <a:t>a</a:t>
            </a:r>
            <a:r>
              <a:rPr dirty="0"/>
              <a:t>	single-</a:t>
            </a:r>
            <a:r>
              <a:rPr dirty="0" spc="-20"/>
              <a:t>slit</a:t>
            </a:r>
            <a:r>
              <a:rPr dirty="0"/>
              <a:t>	</a:t>
            </a:r>
            <a:r>
              <a:rPr dirty="0" spc="-10"/>
              <a:t>diffraction</a:t>
            </a:r>
            <a:r>
              <a:rPr dirty="0"/>
              <a:t>	</a:t>
            </a:r>
            <a:r>
              <a:rPr dirty="0" spc="-10"/>
              <a:t>experi- </a:t>
            </a:r>
            <a:r>
              <a:rPr dirty="0"/>
              <a:t>ment,</a:t>
            </a:r>
            <a:r>
              <a:rPr dirty="0" spc="195"/>
              <a:t> </a:t>
            </a:r>
            <a:r>
              <a:rPr dirty="0" spc="50"/>
              <a:t>with</a:t>
            </a:r>
            <a:r>
              <a:rPr dirty="0" spc="195"/>
              <a:t> </a:t>
            </a:r>
            <a:r>
              <a:rPr dirty="0"/>
              <a:t>the</a:t>
            </a:r>
            <a:r>
              <a:rPr dirty="0" spc="190"/>
              <a:t> </a:t>
            </a:r>
            <a:r>
              <a:rPr dirty="0"/>
              <a:t>role</a:t>
            </a:r>
            <a:r>
              <a:rPr dirty="0" spc="190"/>
              <a:t> </a:t>
            </a:r>
            <a:r>
              <a:rPr dirty="0"/>
              <a:t>of</a:t>
            </a:r>
            <a:r>
              <a:rPr dirty="0" spc="195"/>
              <a:t> </a:t>
            </a:r>
            <a:r>
              <a:rPr dirty="0"/>
              <a:t>the</a:t>
            </a:r>
            <a:r>
              <a:rPr dirty="0" spc="195"/>
              <a:t> </a:t>
            </a:r>
            <a:r>
              <a:rPr dirty="0" spc="65"/>
              <a:t>slit</a:t>
            </a:r>
            <a:r>
              <a:rPr dirty="0" spc="195"/>
              <a:t> </a:t>
            </a:r>
            <a:r>
              <a:rPr dirty="0"/>
              <a:t>being</a:t>
            </a:r>
            <a:r>
              <a:rPr dirty="0" spc="190"/>
              <a:t> </a:t>
            </a:r>
            <a:r>
              <a:rPr dirty="0"/>
              <a:t>played</a:t>
            </a:r>
            <a:r>
              <a:rPr dirty="0" spc="195"/>
              <a:t> </a:t>
            </a:r>
            <a:r>
              <a:rPr dirty="0" spc="65"/>
              <a:t>by.</a:t>
            </a:r>
            <a:r>
              <a:rPr dirty="0" spc="-19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/>
              <a:t>(Choose</a:t>
            </a:r>
            <a:r>
              <a:rPr dirty="0" spc="19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392049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incoming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alpha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particle.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target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foil.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target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foil.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661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12.2.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EXPERIMENTAL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EVIDENCE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FOR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NUCLEAR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PROPERTIES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505"/>
              <a:t> </a:t>
            </a:r>
            <a:r>
              <a:rPr dirty="0"/>
              <a:t>“mass</a:t>
            </a:r>
            <a:r>
              <a:rPr dirty="0" spc="505"/>
              <a:t> </a:t>
            </a:r>
            <a:r>
              <a:rPr dirty="0"/>
              <a:t>spectrometry”</a:t>
            </a:r>
            <a:r>
              <a:rPr dirty="0" spc="505"/>
              <a:t> </a:t>
            </a:r>
            <a:r>
              <a:rPr dirty="0"/>
              <a:t>experiment</a:t>
            </a:r>
            <a:r>
              <a:rPr dirty="0" spc="505"/>
              <a:t> </a:t>
            </a:r>
            <a:r>
              <a:rPr dirty="0"/>
              <a:t>described</a:t>
            </a:r>
            <a:r>
              <a:rPr dirty="0" spc="505"/>
              <a:t> </a:t>
            </a:r>
            <a:r>
              <a:rPr dirty="0"/>
              <a:t>in</a:t>
            </a:r>
            <a:r>
              <a:rPr dirty="0" spc="505"/>
              <a:t> </a:t>
            </a:r>
            <a:r>
              <a:rPr dirty="0"/>
              <a:t>the</a:t>
            </a:r>
            <a:r>
              <a:rPr dirty="0" spc="505"/>
              <a:t> </a:t>
            </a:r>
            <a:r>
              <a:rPr dirty="0" spc="85"/>
              <a:t>text</a:t>
            </a:r>
            <a:r>
              <a:rPr dirty="0" spc="500"/>
              <a:t> </a:t>
            </a:r>
            <a:r>
              <a:rPr dirty="0" spc="-20"/>
              <a:t>pro- </a:t>
            </a:r>
            <a:r>
              <a:rPr dirty="0"/>
              <a:t>vides</a:t>
            </a:r>
            <a:r>
              <a:rPr dirty="0" spc="225"/>
              <a:t> </a:t>
            </a:r>
            <a:r>
              <a:rPr dirty="0" spc="130"/>
              <a:t>a</a:t>
            </a:r>
            <a:r>
              <a:rPr dirty="0" spc="229"/>
              <a:t> </a:t>
            </a:r>
            <a:r>
              <a:rPr dirty="0"/>
              <a:t>measurement</a:t>
            </a:r>
            <a:r>
              <a:rPr dirty="0" spc="225"/>
              <a:t> </a:t>
            </a:r>
            <a:r>
              <a:rPr dirty="0" spc="-60"/>
              <a:t>of.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(Choose</a:t>
            </a:r>
            <a:r>
              <a:rPr dirty="0" spc="229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568960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mass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radius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volume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total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angular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momentum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total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charge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661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12.2.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EXPERIMENTAL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EVIDENCE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FOR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NUCLEAR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PROPERTIES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505"/>
              <a:t> </a:t>
            </a:r>
            <a:r>
              <a:rPr dirty="0"/>
              <a:t>“mass</a:t>
            </a:r>
            <a:r>
              <a:rPr dirty="0" spc="505"/>
              <a:t> </a:t>
            </a:r>
            <a:r>
              <a:rPr dirty="0"/>
              <a:t>spectrometry”</a:t>
            </a:r>
            <a:r>
              <a:rPr dirty="0" spc="505"/>
              <a:t> </a:t>
            </a:r>
            <a:r>
              <a:rPr dirty="0"/>
              <a:t>experiment</a:t>
            </a:r>
            <a:r>
              <a:rPr dirty="0" spc="505"/>
              <a:t> </a:t>
            </a:r>
            <a:r>
              <a:rPr dirty="0"/>
              <a:t>described</a:t>
            </a:r>
            <a:r>
              <a:rPr dirty="0" spc="505"/>
              <a:t> </a:t>
            </a:r>
            <a:r>
              <a:rPr dirty="0"/>
              <a:t>in</a:t>
            </a:r>
            <a:r>
              <a:rPr dirty="0" spc="505"/>
              <a:t> </a:t>
            </a:r>
            <a:r>
              <a:rPr dirty="0"/>
              <a:t>the</a:t>
            </a:r>
            <a:r>
              <a:rPr dirty="0" spc="505"/>
              <a:t> </a:t>
            </a:r>
            <a:r>
              <a:rPr dirty="0" spc="85"/>
              <a:t>text</a:t>
            </a:r>
            <a:r>
              <a:rPr dirty="0" spc="500"/>
              <a:t> </a:t>
            </a:r>
            <a:r>
              <a:rPr dirty="0" spc="-20"/>
              <a:t>pro- </a:t>
            </a:r>
            <a:r>
              <a:rPr dirty="0"/>
              <a:t>vides</a:t>
            </a:r>
            <a:r>
              <a:rPr dirty="0" spc="225"/>
              <a:t> </a:t>
            </a:r>
            <a:r>
              <a:rPr dirty="0" spc="130"/>
              <a:t>a</a:t>
            </a:r>
            <a:r>
              <a:rPr dirty="0" spc="229"/>
              <a:t> </a:t>
            </a:r>
            <a:r>
              <a:rPr dirty="0"/>
              <a:t>measurement</a:t>
            </a:r>
            <a:r>
              <a:rPr dirty="0" spc="225"/>
              <a:t> </a:t>
            </a:r>
            <a:r>
              <a:rPr dirty="0" spc="-60"/>
              <a:t>of.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(Choose</a:t>
            </a:r>
            <a:r>
              <a:rPr dirty="0" spc="229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569722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mass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radius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volume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total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angular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momentum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atom.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total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charge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90461" y="878291"/>
            <a:ext cx="18846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12.3.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878291"/>
            <a:ext cx="240792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12.3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25" b="1">
                <a:latin typeface="Georgia"/>
                <a:cs typeface="Georgia"/>
              </a:rPr>
              <a:t>Nuclear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35" b="1">
                <a:latin typeface="Georgia"/>
                <a:cs typeface="Georgia"/>
              </a:rPr>
              <a:t>Models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3836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12.3.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138159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386830" algn="l"/>
              </a:tabLst>
            </a:pPr>
            <a:r>
              <a:rPr dirty="0"/>
              <a:t>The</a:t>
            </a:r>
            <a:r>
              <a:rPr dirty="0" spc="180"/>
              <a:t> </a:t>
            </a:r>
            <a:r>
              <a:rPr dirty="0"/>
              <a:t>liquid</a:t>
            </a:r>
            <a:r>
              <a:rPr dirty="0" spc="195"/>
              <a:t> </a:t>
            </a:r>
            <a:r>
              <a:rPr dirty="0"/>
              <a:t>drop</a:t>
            </a:r>
            <a:r>
              <a:rPr dirty="0" spc="190"/>
              <a:t> </a:t>
            </a:r>
            <a:r>
              <a:rPr dirty="0"/>
              <a:t>model</a:t>
            </a:r>
            <a:r>
              <a:rPr dirty="0" spc="195"/>
              <a:t> </a:t>
            </a:r>
            <a:r>
              <a:rPr dirty="0"/>
              <a:t>is</a:t>
            </a:r>
            <a:r>
              <a:rPr dirty="0" spc="190"/>
              <a:t> </a:t>
            </a:r>
            <a:r>
              <a:rPr dirty="0"/>
              <a:t>based</a:t>
            </a:r>
            <a:r>
              <a:rPr dirty="0" spc="195"/>
              <a:t> </a:t>
            </a:r>
            <a:r>
              <a:rPr dirty="0"/>
              <a:t>on</a:t>
            </a:r>
            <a:r>
              <a:rPr dirty="0" spc="190"/>
              <a:t> </a:t>
            </a:r>
            <a:r>
              <a:rPr dirty="0" spc="80"/>
              <a:t>what</a:t>
            </a:r>
            <a:r>
              <a:rPr dirty="0" spc="195"/>
              <a:t> </a:t>
            </a:r>
            <a:r>
              <a:rPr dirty="0" spc="60"/>
              <a:t>analogy?</a:t>
            </a:r>
            <a:r>
              <a:rPr dirty="0"/>
              <a:t>	(Choose</a:t>
            </a:r>
            <a:r>
              <a:rPr dirty="0" spc="1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808021"/>
            <a:ext cx="8258809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7985" marR="5080" indent="-371475">
              <a:lnSpc>
                <a:spcPct val="101699"/>
              </a:lnSpc>
              <a:spcBef>
                <a:spcPts val="75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nucleon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floats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water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molecule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floats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water.</a:t>
            </a:r>
            <a:endParaRPr sz="2450">
              <a:latin typeface="Garamond"/>
              <a:cs typeface="Garamond"/>
            </a:endParaRPr>
          </a:p>
          <a:p>
            <a:pPr marL="387985" marR="5080" indent="-359410">
              <a:lnSpc>
                <a:spcPct val="101699"/>
              </a:lnSpc>
              <a:spcBef>
                <a:spcPts val="994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nucleon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floats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water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floats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cup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water.</a:t>
            </a:r>
            <a:endParaRPr sz="2450">
              <a:latin typeface="Garamond"/>
              <a:cs typeface="Garamond"/>
            </a:endParaRPr>
          </a:p>
          <a:p>
            <a:pPr marL="387985" marR="5715" indent="-363220">
              <a:lnSpc>
                <a:spcPct val="101699"/>
              </a:lnSpc>
              <a:spcBef>
                <a:spcPts val="994"/>
              </a:spcBef>
              <a:tabLst>
                <a:tab pos="740410" algn="l"/>
                <a:tab pos="1797050" algn="l"/>
                <a:tab pos="2602230" algn="l"/>
                <a:tab pos="3456304" algn="l"/>
                <a:tab pos="3896360" algn="l"/>
                <a:tab pos="4674870" algn="l"/>
                <a:tab pos="5238750" algn="l"/>
                <a:tab pos="5518150" algn="l"/>
                <a:tab pos="6350000" algn="l"/>
                <a:tab pos="7573645" algn="l"/>
              </a:tabLst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nucleus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floats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inside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atom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like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water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molecule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floats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water.</a:t>
            </a:r>
            <a:endParaRPr sz="2450">
              <a:latin typeface="Garamond"/>
              <a:cs typeface="Garamond"/>
            </a:endParaRPr>
          </a:p>
          <a:p>
            <a:pPr marL="387985" marR="5715" indent="-375920">
              <a:lnSpc>
                <a:spcPct val="101699"/>
              </a:lnSpc>
              <a:spcBef>
                <a:spcPts val="994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floats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90">
                <a:latin typeface="Garamond"/>
                <a:cs typeface="Garamond"/>
              </a:rPr>
              <a:t>of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water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floats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inside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cup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water.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3836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12.3.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138159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386830" algn="l"/>
              </a:tabLst>
            </a:pPr>
            <a:r>
              <a:rPr dirty="0"/>
              <a:t>The</a:t>
            </a:r>
            <a:r>
              <a:rPr dirty="0" spc="180"/>
              <a:t> </a:t>
            </a:r>
            <a:r>
              <a:rPr dirty="0"/>
              <a:t>liquid</a:t>
            </a:r>
            <a:r>
              <a:rPr dirty="0" spc="195"/>
              <a:t> </a:t>
            </a:r>
            <a:r>
              <a:rPr dirty="0"/>
              <a:t>drop</a:t>
            </a:r>
            <a:r>
              <a:rPr dirty="0" spc="190"/>
              <a:t> </a:t>
            </a:r>
            <a:r>
              <a:rPr dirty="0"/>
              <a:t>model</a:t>
            </a:r>
            <a:r>
              <a:rPr dirty="0" spc="195"/>
              <a:t> </a:t>
            </a:r>
            <a:r>
              <a:rPr dirty="0"/>
              <a:t>is</a:t>
            </a:r>
            <a:r>
              <a:rPr dirty="0" spc="190"/>
              <a:t> </a:t>
            </a:r>
            <a:r>
              <a:rPr dirty="0"/>
              <a:t>based</a:t>
            </a:r>
            <a:r>
              <a:rPr dirty="0" spc="195"/>
              <a:t> </a:t>
            </a:r>
            <a:r>
              <a:rPr dirty="0"/>
              <a:t>on</a:t>
            </a:r>
            <a:r>
              <a:rPr dirty="0" spc="190"/>
              <a:t> </a:t>
            </a:r>
            <a:r>
              <a:rPr dirty="0" spc="80"/>
              <a:t>what</a:t>
            </a:r>
            <a:r>
              <a:rPr dirty="0" spc="195"/>
              <a:t> </a:t>
            </a:r>
            <a:r>
              <a:rPr dirty="0" spc="60"/>
              <a:t>analogy?</a:t>
            </a:r>
            <a:r>
              <a:rPr dirty="0"/>
              <a:t>	(Choose</a:t>
            </a:r>
            <a:r>
              <a:rPr dirty="0" spc="1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808021"/>
            <a:ext cx="8265795" cy="40601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4970" marR="5080" indent="-371475">
              <a:lnSpc>
                <a:spcPct val="101699"/>
              </a:lnSpc>
              <a:spcBef>
                <a:spcPts val="75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nucleon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floats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water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molecule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floats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water.</a:t>
            </a:r>
            <a:endParaRPr sz="2450">
              <a:latin typeface="Garamond"/>
              <a:cs typeface="Garamond"/>
            </a:endParaRPr>
          </a:p>
          <a:p>
            <a:pPr marL="394970" marR="5080" indent="-359410">
              <a:lnSpc>
                <a:spcPct val="101699"/>
              </a:lnSpc>
              <a:spcBef>
                <a:spcPts val="994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nucleon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floats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water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floats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cup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water.</a:t>
            </a:r>
            <a:endParaRPr sz="2450">
              <a:latin typeface="Garamond"/>
              <a:cs typeface="Garamond"/>
            </a:endParaRPr>
          </a:p>
          <a:p>
            <a:pPr marL="394970" marR="5715" indent="-363220">
              <a:lnSpc>
                <a:spcPct val="101699"/>
              </a:lnSpc>
              <a:spcBef>
                <a:spcPts val="994"/>
              </a:spcBef>
              <a:tabLst>
                <a:tab pos="748030" algn="l"/>
                <a:tab pos="1804035" algn="l"/>
                <a:tab pos="2609850" algn="l"/>
                <a:tab pos="3463925" algn="l"/>
                <a:tab pos="3903979" algn="l"/>
                <a:tab pos="4681855" algn="l"/>
                <a:tab pos="5246370" algn="l"/>
                <a:tab pos="5525135" algn="l"/>
                <a:tab pos="6357620" algn="l"/>
                <a:tab pos="7581265" algn="l"/>
              </a:tabLst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nucleus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floats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inside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atom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like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water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molecule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floats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water.</a:t>
            </a:r>
            <a:endParaRPr sz="2450">
              <a:latin typeface="Garamond"/>
              <a:cs typeface="Garamond"/>
            </a:endParaRPr>
          </a:p>
          <a:p>
            <a:pPr marL="394970" marR="5715" indent="-375920">
              <a:lnSpc>
                <a:spcPct val="101699"/>
              </a:lnSpc>
              <a:spcBef>
                <a:spcPts val="994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floats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90">
                <a:latin typeface="Garamond"/>
                <a:cs typeface="Garamond"/>
              </a:rPr>
              <a:t>of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water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floats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inside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cup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water.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3836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12.3.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873375" algn="l"/>
              </a:tabLst>
            </a:pPr>
            <a:r>
              <a:rPr dirty="0" spc="114"/>
              <a:t>What</a:t>
            </a:r>
            <a:r>
              <a:rPr dirty="0" spc="165"/>
              <a:t> </a:t>
            </a:r>
            <a:r>
              <a:rPr dirty="0"/>
              <a:t>does</a:t>
            </a:r>
            <a:r>
              <a:rPr dirty="0" spc="175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/>
              <a:t>Fermi</a:t>
            </a:r>
            <a:r>
              <a:rPr dirty="0" spc="175"/>
              <a:t> </a:t>
            </a:r>
            <a:r>
              <a:rPr dirty="0"/>
              <a:t>gas</a:t>
            </a:r>
            <a:r>
              <a:rPr dirty="0" spc="175"/>
              <a:t> </a:t>
            </a:r>
            <a:r>
              <a:rPr dirty="0"/>
              <a:t>model</a:t>
            </a:r>
            <a:r>
              <a:rPr dirty="0" spc="175"/>
              <a:t> </a:t>
            </a:r>
            <a:r>
              <a:rPr dirty="0" spc="60"/>
              <a:t>take</a:t>
            </a:r>
            <a:r>
              <a:rPr dirty="0" spc="170"/>
              <a:t> </a:t>
            </a:r>
            <a:r>
              <a:rPr dirty="0"/>
              <a:t>into</a:t>
            </a:r>
            <a:r>
              <a:rPr dirty="0" spc="180"/>
              <a:t> </a:t>
            </a:r>
            <a:r>
              <a:rPr dirty="0"/>
              <a:t>account</a:t>
            </a:r>
            <a:r>
              <a:rPr dirty="0" spc="175"/>
              <a:t> </a:t>
            </a:r>
            <a:r>
              <a:rPr dirty="0" spc="114"/>
              <a:t>that</a:t>
            </a:r>
            <a:r>
              <a:rPr dirty="0" spc="170"/>
              <a:t> </a:t>
            </a:r>
            <a:r>
              <a:rPr dirty="0" spc="50"/>
              <a:t>the</a:t>
            </a:r>
            <a:r>
              <a:rPr dirty="0" spc="180"/>
              <a:t> </a:t>
            </a:r>
            <a:r>
              <a:rPr dirty="0" spc="-10"/>
              <a:t>liquid </a:t>
            </a:r>
            <a:r>
              <a:rPr dirty="0"/>
              <a:t>drop</a:t>
            </a:r>
            <a:r>
              <a:rPr dirty="0" spc="114"/>
              <a:t> </a:t>
            </a:r>
            <a:r>
              <a:rPr dirty="0"/>
              <a:t>model</a:t>
            </a:r>
            <a:r>
              <a:rPr dirty="0" spc="130"/>
              <a:t> </a:t>
            </a:r>
            <a:r>
              <a:rPr dirty="0"/>
              <a:t>does</a:t>
            </a:r>
            <a:r>
              <a:rPr dirty="0" spc="125"/>
              <a:t> </a:t>
            </a:r>
            <a:r>
              <a:rPr dirty="0" spc="40"/>
              <a:t>not?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Each</a:t>
            </a:r>
            <a:r>
              <a:rPr dirty="0" spc="-50"/>
              <a:t> </a:t>
            </a:r>
            <a:r>
              <a:rPr dirty="0" spc="-10"/>
              <a:t>nucleon</a:t>
            </a:r>
            <a:r>
              <a:rPr dirty="0" spc="-45"/>
              <a:t> </a:t>
            </a:r>
            <a:r>
              <a:rPr dirty="0"/>
              <a:t>has</a:t>
            </a:r>
            <a:r>
              <a:rPr dirty="0" spc="-50"/>
              <a:t> </a:t>
            </a:r>
            <a:r>
              <a:rPr dirty="0" spc="65"/>
              <a:t>an</a:t>
            </a:r>
            <a:r>
              <a:rPr dirty="0" spc="-45"/>
              <a:t> </a:t>
            </a:r>
            <a:r>
              <a:rPr dirty="0" spc="55"/>
              <a:t>uncertainty</a:t>
            </a:r>
            <a:r>
              <a:rPr dirty="0" spc="-55"/>
              <a:t> </a:t>
            </a:r>
            <a:r>
              <a:rPr dirty="0"/>
              <a:t>in</a:t>
            </a:r>
            <a:r>
              <a:rPr dirty="0" spc="-45"/>
              <a:t> </a:t>
            </a:r>
            <a:r>
              <a:rPr dirty="0" spc="70"/>
              <a:t>its</a:t>
            </a:r>
            <a:r>
              <a:rPr dirty="0" spc="-50"/>
              <a:t> </a:t>
            </a:r>
            <a:r>
              <a:rPr dirty="0"/>
              <a:t>position</a:t>
            </a:r>
            <a:r>
              <a:rPr dirty="0" spc="-45"/>
              <a:t> </a:t>
            </a:r>
            <a:r>
              <a:rPr dirty="0" spc="55"/>
              <a:t>and</a:t>
            </a:r>
            <a:r>
              <a:rPr dirty="0" spc="-45"/>
              <a:t> </a:t>
            </a:r>
            <a:r>
              <a:rPr dirty="0" spc="-10"/>
              <a:t>momentum.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Each</a:t>
            </a:r>
            <a:r>
              <a:rPr dirty="0" spc="180"/>
              <a:t> </a:t>
            </a:r>
            <a:r>
              <a:rPr dirty="0"/>
              <a:t>nucleon</a:t>
            </a:r>
            <a:r>
              <a:rPr dirty="0" spc="190"/>
              <a:t> </a:t>
            </a:r>
            <a:r>
              <a:rPr dirty="0"/>
              <a:t>has</a:t>
            </a:r>
            <a:r>
              <a:rPr dirty="0" spc="185"/>
              <a:t> </a:t>
            </a:r>
            <a:r>
              <a:rPr dirty="0" spc="130"/>
              <a:t>a</a:t>
            </a:r>
            <a:r>
              <a:rPr dirty="0" spc="190"/>
              <a:t> </a:t>
            </a:r>
            <a:r>
              <a:rPr dirty="0"/>
              <a:t>quantized</a:t>
            </a:r>
            <a:r>
              <a:rPr dirty="0" spc="190"/>
              <a:t> </a:t>
            </a:r>
            <a:r>
              <a:rPr dirty="0" spc="65"/>
              <a:t>angular</a:t>
            </a:r>
            <a:r>
              <a:rPr dirty="0" spc="190"/>
              <a:t> </a:t>
            </a:r>
            <a:r>
              <a:rPr dirty="0" spc="-10"/>
              <a:t>momentum.</a:t>
            </a:r>
          </a:p>
          <a:p>
            <a:pPr marL="393700" marR="698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Each</a:t>
            </a:r>
            <a:r>
              <a:rPr dirty="0" spc="145"/>
              <a:t> </a:t>
            </a:r>
            <a:r>
              <a:rPr dirty="0"/>
              <a:t>nucleon</a:t>
            </a:r>
            <a:r>
              <a:rPr dirty="0" spc="150"/>
              <a:t> </a:t>
            </a:r>
            <a:r>
              <a:rPr dirty="0"/>
              <a:t>obeys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 spc="80"/>
              <a:t>Pauli</a:t>
            </a:r>
            <a:r>
              <a:rPr dirty="0" spc="155"/>
              <a:t> </a:t>
            </a:r>
            <a:r>
              <a:rPr dirty="0"/>
              <a:t>exclusion</a:t>
            </a:r>
            <a:r>
              <a:rPr dirty="0" spc="155"/>
              <a:t> </a:t>
            </a:r>
            <a:r>
              <a:rPr dirty="0"/>
              <a:t>principle,</a:t>
            </a:r>
            <a:r>
              <a:rPr dirty="0" spc="160"/>
              <a:t> </a:t>
            </a:r>
            <a:r>
              <a:rPr dirty="0"/>
              <a:t>so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 spc="-10"/>
              <a:t>nucle- </a:t>
            </a:r>
            <a:r>
              <a:rPr dirty="0" spc="-10"/>
              <a:t>	</a:t>
            </a:r>
            <a:r>
              <a:rPr dirty="0"/>
              <a:t>ons</a:t>
            </a:r>
            <a:r>
              <a:rPr dirty="0" spc="215"/>
              <a:t> </a:t>
            </a:r>
            <a:r>
              <a:rPr dirty="0"/>
              <a:t>fill</a:t>
            </a:r>
            <a:r>
              <a:rPr dirty="0" spc="220"/>
              <a:t> </a:t>
            </a:r>
            <a:r>
              <a:rPr dirty="0"/>
              <a:t>in</a:t>
            </a:r>
            <a:r>
              <a:rPr dirty="0" spc="225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/>
              <a:t>lowest</a:t>
            </a:r>
            <a:r>
              <a:rPr dirty="0" spc="225"/>
              <a:t> </a:t>
            </a:r>
            <a:r>
              <a:rPr dirty="0"/>
              <a:t>available</a:t>
            </a:r>
            <a:r>
              <a:rPr dirty="0" spc="220"/>
              <a:t> </a:t>
            </a:r>
            <a:r>
              <a:rPr dirty="0"/>
              <a:t>energy</a:t>
            </a:r>
            <a:r>
              <a:rPr dirty="0" spc="225"/>
              <a:t> </a:t>
            </a:r>
            <a:r>
              <a:rPr dirty="0" spc="-10"/>
              <a:t>levels.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3836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12.3.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873375" algn="l"/>
              </a:tabLst>
            </a:pPr>
            <a:r>
              <a:rPr dirty="0" spc="114"/>
              <a:t>What</a:t>
            </a:r>
            <a:r>
              <a:rPr dirty="0" spc="165"/>
              <a:t> </a:t>
            </a:r>
            <a:r>
              <a:rPr dirty="0"/>
              <a:t>does</a:t>
            </a:r>
            <a:r>
              <a:rPr dirty="0" spc="175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/>
              <a:t>Fermi</a:t>
            </a:r>
            <a:r>
              <a:rPr dirty="0" spc="175"/>
              <a:t> </a:t>
            </a:r>
            <a:r>
              <a:rPr dirty="0"/>
              <a:t>gas</a:t>
            </a:r>
            <a:r>
              <a:rPr dirty="0" spc="175"/>
              <a:t> </a:t>
            </a:r>
            <a:r>
              <a:rPr dirty="0"/>
              <a:t>model</a:t>
            </a:r>
            <a:r>
              <a:rPr dirty="0" spc="175"/>
              <a:t> </a:t>
            </a:r>
            <a:r>
              <a:rPr dirty="0" spc="60"/>
              <a:t>take</a:t>
            </a:r>
            <a:r>
              <a:rPr dirty="0" spc="170"/>
              <a:t> </a:t>
            </a:r>
            <a:r>
              <a:rPr dirty="0"/>
              <a:t>into</a:t>
            </a:r>
            <a:r>
              <a:rPr dirty="0" spc="180"/>
              <a:t> </a:t>
            </a:r>
            <a:r>
              <a:rPr dirty="0"/>
              <a:t>account</a:t>
            </a:r>
            <a:r>
              <a:rPr dirty="0" spc="175"/>
              <a:t> </a:t>
            </a:r>
            <a:r>
              <a:rPr dirty="0" spc="114"/>
              <a:t>that</a:t>
            </a:r>
            <a:r>
              <a:rPr dirty="0" spc="170"/>
              <a:t> </a:t>
            </a:r>
            <a:r>
              <a:rPr dirty="0" spc="50"/>
              <a:t>the</a:t>
            </a:r>
            <a:r>
              <a:rPr dirty="0" spc="180"/>
              <a:t> </a:t>
            </a:r>
            <a:r>
              <a:rPr dirty="0" spc="-10"/>
              <a:t>liquid </a:t>
            </a:r>
            <a:r>
              <a:rPr dirty="0"/>
              <a:t>drop</a:t>
            </a:r>
            <a:r>
              <a:rPr dirty="0" spc="114"/>
              <a:t> </a:t>
            </a:r>
            <a:r>
              <a:rPr dirty="0"/>
              <a:t>model</a:t>
            </a:r>
            <a:r>
              <a:rPr dirty="0" spc="130"/>
              <a:t> </a:t>
            </a:r>
            <a:r>
              <a:rPr dirty="0"/>
              <a:t>does</a:t>
            </a:r>
            <a:r>
              <a:rPr dirty="0" spc="125"/>
              <a:t> </a:t>
            </a:r>
            <a:r>
              <a:rPr dirty="0" spc="40"/>
              <a:t>not?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Each</a:t>
            </a:r>
            <a:r>
              <a:rPr dirty="0" spc="-50"/>
              <a:t> </a:t>
            </a:r>
            <a:r>
              <a:rPr dirty="0" spc="-10"/>
              <a:t>nucleon</a:t>
            </a:r>
            <a:r>
              <a:rPr dirty="0" spc="-45"/>
              <a:t> </a:t>
            </a:r>
            <a:r>
              <a:rPr dirty="0"/>
              <a:t>has</a:t>
            </a:r>
            <a:r>
              <a:rPr dirty="0" spc="-50"/>
              <a:t> </a:t>
            </a:r>
            <a:r>
              <a:rPr dirty="0" spc="65"/>
              <a:t>an</a:t>
            </a:r>
            <a:r>
              <a:rPr dirty="0" spc="-45"/>
              <a:t> </a:t>
            </a:r>
            <a:r>
              <a:rPr dirty="0" spc="55"/>
              <a:t>uncertainty</a:t>
            </a:r>
            <a:r>
              <a:rPr dirty="0" spc="-55"/>
              <a:t> </a:t>
            </a:r>
            <a:r>
              <a:rPr dirty="0"/>
              <a:t>in</a:t>
            </a:r>
            <a:r>
              <a:rPr dirty="0" spc="-45"/>
              <a:t> </a:t>
            </a:r>
            <a:r>
              <a:rPr dirty="0" spc="70"/>
              <a:t>its</a:t>
            </a:r>
            <a:r>
              <a:rPr dirty="0" spc="-50"/>
              <a:t> </a:t>
            </a:r>
            <a:r>
              <a:rPr dirty="0"/>
              <a:t>position</a:t>
            </a:r>
            <a:r>
              <a:rPr dirty="0" spc="-45"/>
              <a:t> </a:t>
            </a:r>
            <a:r>
              <a:rPr dirty="0" spc="55"/>
              <a:t>and</a:t>
            </a:r>
            <a:r>
              <a:rPr dirty="0" spc="-45"/>
              <a:t> </a:t>
            </a:r>
            <a:r>
              <a:rPr dirty="0" spc="-10"/>
              <a:t>momentum.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Each</a:t>
            </a:r>
            <a:r>
              <a:rPr dirty="0" spc="180"/>
              <a:t> </a:t>
            </a:r>
            <a:r>
              <a:rPr dirty="0"/>
              <a:t>nucleon</a:t>
            </a:r>
            <a:r>
              <a:rPr dirty="0" spc="190"/>
              <a:t> </a:t>
            </a:r>
            <a:r>
              <a:rPr dirty="0"/>
              <a:t>has</a:t>
            </a:r>
            <a:r>
              <a:rPr dirty="0" spc="185"/>
              <a:t> </a:t>
            </a:r>
            <a:r>
              <a:rPr dirty="0" spc="130"/>
              <a:t>a</a:t>
            </a:r>
            <a:r>
              <a:rPr dirty="0" spc="190"/>
              <a:t> </a:t>
            </a:r>
            <a:r>
              <a:rPr dirty="0"/>
              <a:t>quantized</a:t>
            </a:r>
            <a:r>
              <a:rPr dirty="0" spc="190"/>
              <a:t> </a:t>
            </a:r>
            <a:r>
              <a:rPr dirty="0" spc="65"/>
              <a:t>angular</a:t>
            </a:r>
            <a:r>
              <a:rPr dirty="0" spc="190"/>
              <a:t> </a:t>
            </a:r>
            <a:r>
              <a:rPr dirty="0" spc="-10"/>
              <a:t>momentum.</a:t>
            </a:r>
          </a:p>
          <a:p>
            <a:pPr marL="393700" marR="698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Each</a:t>
            </a:r>
            <a:r>
              <a:rPr dirty="0" spc="145"/>
              <a:t> </a:t>
            </a:r>
            <a:r>
              <a:rPr dirty="0"/>
              <a:t>nucleon</a:t>
            </a:r>
            <a:r>
              <a:rPr dirty="0" spc="150"/>
              <a:t> </a:t>
            </a:r>
            <a:r>
              <a:rPr dirty="0"/>
              <a:t>obeys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 spc="80"/>
              <a:t>Pauli</a:t>
            </a:r>
            <a:r>
              <a:rPr dirty="0" spc="155"/>
              <a:t> </a:t>
            </a:r>
            <a:r>
              <a:rPr dirty="0"/>
              <a:t>exclusion</a:t>
            </a:r>
            <a:r>
              <a:rPr dirty="0" spc="155"/>
              <a:t> </a:t>
            </a:r>
            <a:r>
              <a:rPr dirty="0"/>
              <a:t>principle,</a:t>
            </a:r>
            <a:r>
              <a:rPr dirty="0" spc="160"/>
              <a:t> </a:t>
            </a:r>
            <a:r>
              <a:rPr dirty="0"/>
              <a:t>so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 spc="-10"/>
              <a:t>nucle- </a:t>
            </a:r>
            <a:r>
              <a:rPr dirty="0" spc="-10"/>
              <a:t>	</a:t>
            </a:r>
            <a:r>
              <a:rPr dirty="0"/>
              <a:t>ons</a:t>
            </a:r>
            <a:r>
              <a:rPr dirty="0" spc="215"/>
              <a:t> </a:t>
            </a:r>
            <a:r>
              <a:rPr dirty="0"/>
              <a:t>fill</a:t>
            </a:r>
            <a:r>
              <a:rPr dirty="0" spc="220"/>
              <a:t> </a:t>
            </a:r>
            <a:r>
              <a:rPr dirty="0"/>
              <a:t>in</a:t>
            </a:r>
            <a:r>
              <a:rPr dirty="0" spc="225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/>
              <a:t>lowest</a:t>
            </a:r>
            <a:r>
              <a:rPr dirty="0" spc="225"/>
              <a:t> </a:t>
            </a:r>
            <a:r>
              <a:rPr dirty="0"/>
              <a:t>available</a:t>
            </a:r>
            <a:r>
              <a:rPr dirty="0" spc="220"/>
              <a:t> </a:t>
            </a:r>
            <a:r>
              <a:rPr dirty="0"/>
              <a:t>energy</a:t>
            </a:r>
            <a:r>
              <a:rPr dirty="0" spc="225"/>
              <a:t> </a:t>
            </a:r>
            <a:r>
              <a:rPr dirty="0" spc="-10"/>
              <a:t>levels.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25"/>
              <a:t>C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3836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12.3.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200275" algn="l"/>
              </a:tabLst>
            </a:pPr>
            <a:r>
              <a:rPr dirty="0" spc="114"/>
              <a:t>What</a:t>
            </a:r>
            <a:r>
              <a:rPr dirty="0" spc="290"/>
              <a:t> </a:t>
            </a:r>
            <a:r>
              <a:rPr dirty="0"/>
              <a:t>does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shell</a:t>
            </a:r>
            <a:r>
              <a:rPr dirty="0" spc="290"/>
              <a:t> </a:t>
            </a:r>
            <a:r>
              <a:rPr dirty="0"/>
              <a:t>model</a:t>
            </a:r>
            <a:r>
              <a:rPr dirty="0" spc="295"/>
              <a:t> </a:t>
            </a:r>
            <a:r>
              <a:rPr dirty="0" spc="60"/>
              <a:t>take</a:t>
            </a:r>
            <a:r>
              <a:rPr dirty="0" spc="290"/>
              <a:t> </a:t>
            </a:r>
            <a:r>
              <a:rPr dirty="0"/>
              <a:t>into</a:t>
            </a:r>
            <a:r>
              <a:rPr dirty="0" spc="290"/>
              <a:t> </a:t>
            </a:r>
            <a:r>
              <a:rPr dirty="0"/>
              <a:t>account</a:t>
            </a:r>
            <a:r>
              <a:rPr dirty="0" spc="295"/>
              <a:t> </a:t>
            </a:r>
            <a:r>
              <a:rPr dirty="0" spc="114"/>
              <a:t>that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Fermi</a:t>
            </a:r>
            <a:r>
              <a:rPr dirty="0" spc="290"/>
              <a:t> </a:t>
            </a:r>
            <a:r>
              <a:rPr dirty="0" spc="-25"/>
              <a:t>gas </a:t>
            </a:r>
            <a:r>
              <a:rPr dirty="0"/>
              <a:t>model</a:t>
            </a:r>
            <a:r>
              <a:rPr dirty="0" spc="110"/>
              <a:t> </a:t>
            </a:r>
            <a:r>
              <a:rPr dirty="0"/>
              <a:t>does</a:t>
            </a:r>
            <a:r>
              <a:rPr dirty="0" spc="125"/>
              <a:t> </a:t>
            </a:r>
            <a:r>
              <a:rPr dirty="0" spc="40"/>
              <a:t>not?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-20"/>
              <a:t> </a:t>
            </a:r>
            <a:r>
              <a:rPr dirty="0"/>
              <a:t>energy</a:t>
            </a:r>
            <a:r>
              <a:rPr dirty="0" spc="-20"/>
              <a:t> </a:t>
            </a:r>
            <a:r>
              <a:rPr dirty="0"/>
              <a:t>levels</a:t>
            </a:r>
            <a:r>
              <a:rPr dirty="0" spc="-20"/>
              <a:t> </a:t>
            </a:r>
            <a:r>
              <a:rPr dirty="0"/>
              <a:t>available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 spc="130"/>
              <a:t>a</a:t>
            </a:r>
            <a:r>
              <a:rPr dirty="0" spc="-25"/>
              <a:t> </a:t>
            </a:r>
            <a:r>
              <a:rPr dirty="0"/>
              <a:t>proton</a:t>
            </a:r>
            <a:r>
              <a:rPr dirty="0" spc="-15"/>
              <a:t> </a:t>
            </a:r>
            <a:r>
              <a:rPr dirty="0" spc="-30"/>
              <a:t>or</a:t>
            </a:r>
            <a:r>
              <a:rPr dirty="0" spc="-25"/>
              <a:t> </a:t>
            </a:r>
            <a:r>
              <a:rPr dirty="0"/>
              <a:t>neutron</a:t>
            </a:r>
            <a:r>
              <a:rPr dirty="0" spc="-20"/>
              <a:t> </a:t>
            </a:r>
            <a:r>
              <a:rPr dirty="0" spc="55"/>
              <a:t>are</a:t>
            </a:r>
            <a:r>
              <a:rPr dirty="0" spc="-25"/>
              <a:t> </a:t>
            </a:r>
            <a:r>
              <a:rPr dirty="0" spc="-10"/>
              <a:t>quantized.</a:t>
            </a: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A</a:t>
            </a:r>
            <a:r>
              <a:rPr dirty="0" spc="180"/>
              <a:t> </a:t>
            </a:r>
            <a:r>
              <a:rPr dirty="0"/>
              <a:t>nucleus</a:t>
            </a:r>
            <a:r>
              <a:rPr dirty="0" spc="185"/>
              <a:t> </a:t>
            </a:r>
            <a:r>
              <a:rPr dirty="0" spc="50"/>
              <a:t>with</a:t>
            </a:r>
            <a:r>
              <a:rPr dirty="0" spc="190"/>
              <a:t> </a:t>
            </a:r>
            <a:r>
              <a:rPr dirty="0" spc="70"/>
              <a:t>its</a:t>
            </a:r>
            <a:r>
              <a:rPr dirty="0" spc="190"/>
              <a:t> </a:t>
            </a:r>
            <a:r>
              <a:rPr dirty="0"/>
              <a:t>highest-level</a:t>
            </a:r>
            <a:r>
              <a:rPr dirty="0" spc="190"/>
              <a:t> </a:t>
            </a:r>
            <a:r>
              <a:rPr dirty="0"/>
              <a:t>shells</a:t>
            </a:r>
            <a:r>
              <a:rPr dirty="0" spc="190"/>
              <a:t> </a:t>
            </a:r>
            <a:r>
              <a:rPr dirty="0"/>
              <a:t>completely</a:t>
            </a:r>
            <a:r>
              <a:rPr dirty="0" spc="190"/>
              <a:t> </a:t>
            </a:r>
            <a:r>
              <a:rPr dirty="0"/>
              <a:t>filled</a:t>
            </a:r>
            <a:r>
              <a:rPr dirty="0" spc="190"/>
              <a:t> </a:t>
            </a:r>
            <a:r>
              <a:rPr dirty="0"/>
              <a:t>in</a:t>
            </a:r>
            <a:r>
              <a:rPr dirty="0" spc="190"/>
              <a:t> </a:t>
            </a:r>
            <a:r>
              <a:rPr dirty="0" spc="-20"/>
              <a:t>more </a:t>
            </a:r>
            <a:r>
              <a:rPr dirty="0" spc="-20"/>
              <a:t>	</a:t>
            </a:r>
            <a:r>
              <a:rPr dirty="0" spc="50"/>
              <a:t>stable</a:t>
            </a:r>
            <a:r>
              <a:rPr dirty="0" spc="140"/>
              <a:t> </a:t>
            </a:r>
            <a:r>
              <a:rPr dirty="0" spc="70"/>
              <a:t>than</a:t>
            </a:r>
            <a:r>
              <a:rPr dirty="0" spc="145"/>
              <a:t> </a:t>
            </a:r>
            <a:r>
              <a:rPr dirty="0" spc="130"/>
              <a:t>a</a:t>
            </a:r>
            <a:r>
              <a:rPr dirty="0" spc="150"/>
              <a:t> </a:t>
            </a:r>
            <a:r>
              <a:rPr dirty="0"/>
              <a:t>nucleus</a:t>
            </a:r>
            <a:r>
              <a:rPr dirty="0" spc="150"/>
              <a:t> </a:t>
            </a:r>
            <a:r>
              <a:rPr dirty="0" spc="50"/>
              <a:t>with</a:t>
            </a:r>
            <a:r>
              <a:rPr dirty="0" spc="150"/>
              <a:t> </a:t>
            </a:r>
            <a:r>
              <a:rPr dirty="0" spc="130"/>
              <a:t>a</a:t>
            </a:r>
            <a:r>
              <a:rPr dirty="0" spc="145"/>
              <a:t> </a:t>
            </a:r>
            <a:r>
              <a:rPr dirty="0" spc="90"/>
              <a:t>partially</a:t>
            </a:r>
            <a:r>
              <a:rPr dirty="0" spc="150"/>
              <a:t> </a:t>
            </a:r>
            <a:r>
              <a:rPr dirty="0"/>
              <a:t>filled</a:t>
            </a:r>
            <a:r>
              <a:rPr dirty="0" spc="150"/>
              <a:t> </a:t>
            </a:r>
            <a:r>
              <a:rPr dirty="0" spc="-10"/>
              <a:t>shell.</a:t>
            </a: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1424940" algn="l"/>
                <a:tab pos="2229485" algn="l"/>
                <a:tab pos="2747645" algn="l"/>
                <a:tab pos="3660140" algn="l"/>
                <a:tab pos="4336415" algn="l"/>
                <a:tab pos="4775835" algn="l"/>
                <a:tab pos="5215890" algn="l"/>
                <a:tab pos="6701155" algn="l"/>
                <a:tab pos="7854315" algn="l"/>
              </a:tabLst>
            </a:pPr>
            <a:r>
              <a:rPr dirty="0" spc="-10"/>
              <a:t>Energy</a:t>
            </a:r>
            <a:r>
              <a:rPr dirty="0"/>
              <a:t>	</a:t>
            </a:r>
            <a:r>
              <a:rPr dirty="0" spc="-10"/>
              <a:t>levels</a:t>
            </a:r>
            <a:r>
              <a:rPr dirty="0"/>
              <a:t>	</a:t>
            </a:r>
            <a:r>
              <a:rPr dirty="0" spc="30"/>
              <a:t>are</a:t>
            </a:r>
            <a:r>
              <a:rPr dirty="0"/>
              <a:t>	</a:t>
            </a:r>
            <a:r>
              <a:rPr dirty="0" spc="65"/>
              <a:t>subtly</a:t>
            </a:r>
            <a:r>
              <a:rPr dirty="0"/>
              <a:t>	</a:t>
            </a:r>
            <a:r>
              <a:rPr dirty="0" spc="45"/>
              <a:t>split</a:t>
            </a:r>
            <a:r>
              <a:rPr dirty="0"/>
              <a:t>	</a:t>
            </a:r>
            <a:r>
              <a:rPr dirty="0" spc="35"/>
              <a:t>by</a:t>
            </a:r>
            <a:r>
              <a:rPr dirty="0"/>
              <a:t>	</a:t>
            </a:r>
            <a:r>
              <a:rPr dirty="0" spc="40"/>
              <a:t>an</a:t>
            </a:r>
            <a:r>
              <a:rPr dirty="0"/>
              <a:t>	</a:t>
            </a:r>
            <a:r>
              <a:rPr dirty="0" spc="-10"/>
              <a:t>interaction</a:t>
            </a:r>
            <a:r>
              <a:rPr dirty="0"/>
              <a:t>	</a:t>
            </a:r>
            <a:r>
              <a:rPr dirty="0" spc="-10"/>
              <a:t>between</a:t>
            </a:r>
            <a:r>
              <a:rPr dirty="0"/>
              <a:t>	</a:t>
            </a:r>
            <a:r>
              <a:rPr dirty="0" spc="-25"/>
              <a:t>the </a:t>
            </a:r>
            <a:r>
              <a:rPr dirty="0" spc="-25"/>
              <a:t>	</a:t>
            </a:r>
            <a:r>
              <a:rPr dirty="0" spc="50"/>
              <a:t>orbital</a:t>
            </a:r>
            <a:r>
              <a:rPr dirty="0" spc="190"/>
              <a:t> </a:t>
            </a:r>
            <a:r>
              <a:rPr dirty="0" spc="55"/>
              <a:t>and</a:t>
            </a:r>
            <a:r>
              <a:rPr dirty="0" spc="200"/>
              <a:t> </a:t>
            </a:r>
            <a:r>
              <a:rPr dirty="0"/>
              <a:t>spin</a:t>
            </a:r>
            <a:r>
              <a:rPr dirty="0" spc="200"/>
              <a:t> </a:t>
            </a:r>
            <a:r>
              <a:rPr dirty="0"/>
              <a:t>contributions</a:t>
            </a:r>
            <a:r>
              <a:rPr dirty="0" spc="195"/>
              <a:t> </a:t>
            </a:r>
            <a:r>
              <a:rPr dirty="0"/>
              <a:t>to</a:t>
            </a:r>
            <a:r>
              <a:rPr dirty="0" spc="200"/>
              <a:t> </a:t>
            </a:r>
            <a:r>
              <a:rPr dirty="0" spc="65"/>
              <a:t>angular</a:t>
            </a:r>
            <a:r>
              <a:rPr dirty="0" spc="200"/>
              <a:t> </a:t>
            </a:r>
            <a:r>
              <a:rPr dirty="0" spc="-10"/>
              <a:t>momentum.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3836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12.3.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200275" algn="l"/>
              </a:tabLst>
            </a:pPr>
            <a:r>
              <a:rPr dirty="0" spc="114"/>
              <a:t>What</a:t>
            </a:r>
            <a:r>
              <a:rPr dirty="0" spc="290"/>
              <a:t> </a:t>
            </a:r>
            <a:r>
              <a:rPr dirty="0"/>
              <a:t>does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shell</a:t>
            </a:r>
            <a:r>
              <a:rPr dirty="0" spc="290"/>
              <a:t> </a:t>
            </a:r>
            <a:r>
              <a:rPr dirty="0"/>
              <a:t>model</a:t>
            </a:r>
            <a:r>
              <a:rPr dirty="0" spc="295"/>
              <a:t> </a:t>
            </a:r>
            <a:r>
              <a:rPr dirty="0" spc="60"/>
              <a:t>take</a:t>
            </a:r>
            <a:r>
              <a:rPr dirty="0" spc="290"/>
              <a:t> </a:t>
            </a:r>
            <a:r>
              <a:rPr dirty="0"/>
              <a:t>into</a:t>
            </a:r>
            <a:r>
              <a:rPr dirty="0" spc="290"/>
              <a:t> </a:t>
            </a:r>
            <a:r>
              <a:rPr dirty="0"/>
              <a:t>account</a:t>
            </a:r>
            <a:r>
              <a:rPr dirty="0" spc="295"/>
              <a:t> </a:t>
            </a:r>
            <a:r>
              <a:rPr dirty="0" spc="114"/>
              <a:t>that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Fermi</a:t>
            </a:r>
            <a:r>
              <a:rPr dirty="0" spc="290"/>
              <a:t> </a:t>
            </a:r>
            <a:r>
              <a:rPr dirty="0" spc="-25"/>
              <a:t>gas </a:t>
            </a:r>
            <a:r>
              <a:rPr dirty="0"/>
              <a:t>model</a:t>
            </a:r>
            <a:r>
              <a:rPr dirty="0" spc="110"/>
              <a:t> </a:t>
            </a:r>
            <a:r>
              <a:rPr dirty="0"/>
              <a:t>does</a:t>
            </a:r>
            <a:r>
              <a:rPr dirty="0" spc="125"/>
              <a:t> </a:t>
            </a:r>
            <a:r>
              <a:rPr dirty="0" spc="40"/>
              <a:t>not?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-20"/>
              <a:t> </a:t>
            </a:r>
            <a:r>
              <a:rPr dirty="0"/>
              <a:t>energy</a:t>
            </a:r>
            <a:r>
              <a:rPr dirty="0" spc="-20"/>
              <a:t> </a:t>
            </a:r>
            <a:r>
              <a:rPr dirty="0"/>
              <a:t>levels</a:t>
            </a:r>
            <a:r>
              <a:rPr dirty="0" spc="-20"/>
              <a:t> </a:t>
            </a:r>
            <a:r>
              <a:rPr dirty="0"/>
              <a:t>available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 spc="130"/>
              <a:t>a</a:t>
            </a:r>
            <a:r>
              <a:rPr dirty="0" spc="-25"/>
              <a:t> </a:t>
            </a:r>
            <a:r>
              <a:rPr dirty="0"/>
              <a:t>proton</a:t>
            </a:r>
            <a:r>
              <a:rPr dirty="0" spc="-15"/>
              <a:t> </a:t>
            </a:r>
            <a:r>
              <a:rPr dirty="0" spc="-30"/>
              <a:t>or</a:t>
            </a:r>
            <a:r>
              <a:rPr dirty="0" spc="-25"/>
              <a:t> </a:t>
            </a:r>
            <a:r>
              <a:rPr dirty="0"/>
              <a:t>neutron</a:t>
            </a:r>
            <a:r>
              <a:rPr dirty="0" spc="-20"/>
              <a:t> </a:t>
            </a:r>
            <a:r>
              <a:rPr dirty="0" spc="55"/>
              <a:t>are</a:t>
            </a:r>
            <a:r>
              <a:rPr dirty="0" spc="-25"/>
              <a:t> </a:t>
            </a:r>
            <a:r>
              <a:rPr dirty="0" spc="-10"/>
              <a:t>quantized.</a:t>
            </a: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A</a:t>
            </a:r>
            <a:r>
              <a:rPr dirty="0" spc="180"/>
              <a:t> </a:t>
            </a:r>
            <a:r>
              <a:rPr dirty="0"/>
              <a:t>nucleus</a:t>
            </a:r>
            <a:r>
              <a:rPr dirty="0" spc="185"/>
              <a:t> </a:t>
            </a:r>
            <a:r>
              <a:rPr dirty="0" spc="50"/>
              <a:t>with</a:t>
            </a:r>
            <a:r>
              <a:rPr dirty="0" spc="190"/>
              <a:t> </a:t>
            </a:r>
            <a:r>
              <a:rPr dirty="0" spc="70"/>
              <a:t>its</a:t>
            </a:r>
            <a:r>
              <a:rPr dirty="0" spc="190"/>
              <a:t> </a:t>
            </a:r>
            <a:r>
              <a:rPr dirty="0"/>
              <a:t>highest-level</a:t>
            </a:r>
            <a:r>
              <a:rPr dirty="0" spc="190"/>
              <a:t> </a:t>
            </a:r>
            <a:r>
              <a:rPr dirty="0"/>
              <a:t>shells</a:t>
            </a:r>
            <a:r>
              <a:rPr dirty="0" spc="190"/>
              <a:t> </a:t>
            </a:r>
            <a:r>
              <a:rPr dirty="0"/>
              <a:t>completely</a:t>
            </a:r>
            <a:r>
              <a:rPr dirty="0" spc="190"/>
              <a:t> </a:t>
            </a:r>
            <a:r>
              <a:rPr dirty="0"/>
              <a:t>filled</a:t>
            </a:r>
            <a:r>
              <a:rPr dirty="0" spc="190"/>
              <a:t> </a:t>
            </a:r>
            <a:r>
              <a:rPr dirty="0"/>
              <a:t>in</a:t>
            </a:r>
            <a:r>
              <a:rPr dirty="0" spc="190"/>
              <a:t> </a:t>
            </a:r>
            <a:r>
              <a:rPr dirty="0" spc="-20"/>
              <a:t>more </a:t>
            </a:r>
            <a:r>
              <a:rPr dirty="0" spc="-20"/>
              <a:t>	</a:t>
            </a:r>
            <a:r>
              <a:rPr dirty="0" spc="50"/>
              <a:t>stable</a:t>
            </a:r>
            <a:r>
              <a:rPr dirty="0" spc="140"/>
              <a:t> </a:t>
            </a:r>
            <a:r>
              <a:rPr dirty="0" spc="70"/>
              <a:t>than</a:t>
            </a:r>
            <a:r>
              <a:rPr dirty="0" spc="145"/>
              <a:t> </a:t>
            </a:r>
            <a:r>
              <a:rPr dirty="0" spc="130"/>
              <a:t>a</a:t>
            </a:r>
            <a:r>
              <a:rPr dirty="0" spc="150"/>
              <a:t> </a:t>
            </a:r>
            <a:r>
              <a:rPr dirty="0"/>
              <a:t>nucleus</a:t>
            </a:r>
            <a:r>
              <a:rPr dirty="0" spc="150"/>
              <a:t> </a:t>
            </a:r>
            <a:r>
              <a:rPr dirty="0" spc="50"/>
              <a:t>with</a:t>
            </a:r>
            <a:r>
              <a:rPr dirty="0" spc="150"/>
              <a:t> </a:t>
            </a:r>
            <a:r>
              <a:rPr dirty="0" spc="130"/>
              <a:t>a</a:t>
            </a:r>
            <a:r>
              <a:rPr dirty="0" spc="145"/>
              <a:t> </a:t>
            </a:r>
            <a:r>
              <a:rPr dirty="0" spc="90"/>
              <a:t>partially</a:t>
            </a:r>
            <a:r>
              <a:rPr dirty="0" spc="150"/>
              <a:t> </a:t>
            </a:r>
            <a:r>
              <a:rPr dirty="0"/>
              <a:t>filled</a:t>
            </a:r>
            <a:r>
              <a:rPr dirty="0" spc="150"/>
              <a:t> </a:t>
            </a:r>
            <a:r>
              <a:rPr dirty="0" spc="-10"/>
              <a:t>shell.</a:t>
            </a: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1424940" algn="l"/>
                <a:tab pos="2229485" algn="l"/>
                <a:tab pos="2748280" algn="l"/>
                <a:tab pos="3660140" algn="l"/>
                <a:tab pos="4336415" algn="l"/>
                <a:tab pos="4775835" algn="l"/>
                <a:tab pos="5215890" algn="l"/>
                <a:tab pos="6701155" algn="l"/>
                <a:tab pos="7854315" algn="l"/>
              </a:tabLst>
            </a:pPr>
            <a:r>
              <a:rPr dirty="0" spc="-10"/>
              <a:t>Energy</a:t>
            </a:r>
            <a:r>
              <a:rPr dirty="0"/>
              <a:t>	</a:t>
            </a:r>
            <a:r>
              <a:rPr dirty="0" spc="-10"/>
              <a:t>levels</a:t>
            </a:r>
            <a:r>
              <a:rPr dirty="0"/>
              <a:t>	</a:t>
            </a:r>
            <a:r>
              <a:rPr dirty="0" spc="30"/>
              <a:t>are</a:t>
            </a:r>
            <a:r>
              <a:rPr dirty="0"/>
              <a:t>	</a:t>
            </a:r>
            <a:r>
              <a:rPr dirty="0" spc="65"/>
              <a:t>subtly</a:t>
            </a:r>
            <a:r>
              <a:rPr dirty="0"/>
              <a:t>	</a:t>
            </a:r>
            <a:r>
              <a:rPr dirty="0" spc="35"/>
              <a:t>split</a:t>
            </a:r>
            <a:r>
              <a:rPr dirty="0"/>
              <a:t>	</a:t>
            </a:r>
            <a:r>
              <a:rPr dirty="0" spc="35"/>
              <a:t>by</a:t>
            </a:r>
            <a:r>
              <a:rPr dirty="0"/>
              <a:t>	</a:t>
            </a:r>
            <a:r>
              <a:rPr dirty="0" spc="40"/>
              <a:t>an</a:t>
            </a:r>
            <a:r>
              <a:rPr dirty="0"/>
              <a:t>	</a:t>
            </a:r>
            <a:r>
              <a:rPr dirty="0" spc="-10"/>
              <a:t>interaction</a:t>
            </a:r>
            <a:r>
              <a:rPr dirty="0"/>
              <a:t>	</a:t>
            </a:r>
            <a:r>
              <a:rPr dirty="0" spc="-10"/>
              <a:t>between</a:t>
            </a:r>
            <a:r>
              <a:rPr dirty="0"/>
              <a:t>	</a:t>
            </a:r>
            <a:r>
              <a:rPr dirty="0" spc="-25"/>
              <a:t>the </a:t>
            </a:r>
            <a:r>
              <a:rPr dirty="0" spc="-25"/>
              <a:t>	</a:t>
            </a:r>
            <a:r>
              <a:rPr dirty="0" spc="50"/>
              <a:t>orbital</a:t>
            </a:r>
            <a:r>
              <a:rPr dirty="0" spc="190"/>
              <a:t> </a:t>
            </a:r>
            <a:r>
              <a:rPr dirty="0" spc="55"/>
              <a:t>and</a:t>
            </a:r>
            <a:r>
              <a:rPr dirty="0" spc="200"/>
              <a:t> </a:t>
            </a:r>
            <a:r>
              <a:rPr dirty="0"/>
              <a:t>spin</a:t>
            </a:r>
            <a:r>
              <a:rPr dirty="0" spc="200"/>
              <a:t> </a:t>
            </a:r>
            <a:r>
              <a:rPr dirty="0"/>
              <a:t>contributions</a:t>
            </a:r>
            <a:r>
              <a:rPr dirty="0" spc="195"/>
              <a:t> </a:t>
            </a:r>
            <a:r>
              <a:rPr dirty="0"/>
              <a:t>to</a:t>
            </a:r>
            <a:r>
              <a:rPr dirty="0" spc="200"/>
              <a:t> </a:t>
            </a:r>
            <a:r>
              <a:rPr dirty="0" spc="65"/>
              <a:t>angular</a:t>
            </a:r>
            <a:r>
              <a:rPr dirty="0" spc="200"/>
              <a:t> </a:t>
            </a:r>
            <a:r>
              <a:rPr dirty="0" spc="-10"/>
              <a:t>momentum.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-50"/>
              <a:t>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718960" y="878291"/>
            <a:ext cx="22555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01942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12.1</a:t>
            </a:r>
            <a:r>
              <a:rPr dirty="0" sz="1700" b="1">
                <a:latin typeface="Georgia"/>
                <a:cs typeface="Georgia"/>
              </a:rPr>
              <a:t>	What’s</a:t>
            </a:r>
            <a:r>
              <a:rPr dirty="0" sz="1700" spc="10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in</a:t>
            </a:r>
            <a:r>
              <a:rPr dirty="0" sz="1700" spc="10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a</a:t>
            </a:r>
            <a:r>
              <a:rPr dirty="0" sz="1700" spc="110" b="1">
                <a:latin typeface="Georgia"/>
                <a:cs typeface="Georgia"/>
              </a:rPr>
              <a:t> </a:t>
            </a:r>
            <a:r>
              <a:rPr dirty="0" sz="1700" spc="-40" b="1">
                <a:latin typeface="Georgia"/>
                <a:cs typeface="Georgia"/>
              </a:rPr>
              <a:t>Nucleus?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803975" y="878291"/>
            <a:ext cx="31705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878291"/>
            <a:ext cx="4006215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12.4</a:t>
            </a:r>
            <a:r>
              <a:rPr dirty="0" sz="1700" b="1">
                <a:latin typeface="Georgia"/>
                <a:cs typeface="Georgia"/>
              </a:rPr>
              <a:t>	Three</a:t>
            </a:r>
            <a:r>
              <a:rPr dirty="0" sz="1700" spc="6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Types</a:t>
            </a:r>
            <a:r>
              <a:rPr dirty="0" sz="1700" spc="6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of</a:t>
            </a:r>
            <a:r>
              <a:rPr dirty="0" sz="1700" spc="65" b="1">
                <a:latin typeface="Georgia"/>
                <a:cs typeface="Georgia"/>
              </a:rPr>
              <a:t> </a:t>
            </a:r>
            <a:r>
              <a:rPr dirty="0" sz="1700" spc="-25" b="1">
                <a:latin typeface="Georgia"/>
                <a:cs typeface="Georgia"/>
              </a:rPr>
              <a:t>Nuclear</a:t>
            </a:r>
            <a:r>
              <a:rPr dirty="0" sz="1700" spc="6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Decay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7976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5001260" algn="l"/>
                <a:tab pos="6730365" algn="l"/>
              </a:tabLst>
            </a:pPr>
            <a:r>
              <a:rPr dirty="0"/>
              <a:t>A</a:t>
            </a:r>
            <a:r>
              <a:rPr dirty="0" spc="290"/>
              <a:t> </a:t>
            </a:r>
            <a:r>
              <a:rPr dirty="0"/>
              <a:t>polonium</a:t>
            </a:r>
            <a:r>
              <a:rPr dirty="0" spc="300"/>
              <a:t> </a:t>
            </a:r>
            <a:r>
              <a:rPr dirty="0"/>
              <a:t>nucleus,</a:t>
            </a:r>
            <a:r>
              <a:rPr dirty="0" spc="335"/>
              <a:t> </a:t>
            </a:r>
            <a:r>
              <a:rPr dirty="0" baseline="24390" sz="3075"/>
              <a:t>210</a:t>
            </a:r>
            <a:r>
              <a:rPr dirty="0" sz="2450"/>
              <a:t>Po,</a:t>
            </a:r>
            <a:r>
              <a:rPr dirty="0" sz="2450" spc="325"/>
              <a:t> </a:t>
            </a:r>
            <a:r>
              <a:rPr dirty="0" sz="2450"/>
              <a:t>undergoes</a:t>
            </a:r>
            <a:r>
              <a:rPr dirty="0" sz="2450" spc="300"/>
              <a:t> </a:t>
            </a:r>
            <a:r>
              <a:rPr dirty="0" sz="2450" spc="65"/>
              <a:t>alpha</a:t>
            </a:r>
            <a:r>
              <a:rPr dirty="0" sz="2450" spc="300"/>
              <a:t> </a:t>
            </a:r>
            <a:r>
              <a:rPr dirty="0" sz="2450" spc="-10"/>
              <a:t>decay.</a:t>
            </a:r>
            <a:r>
              <a:rPr dirty="0" sz="2450"/>
              <a:t>	</a:t>
            </a:r>
            <a:r>
              <a:rPr dirty="0" sz="2450" spc="114"/>
              <a:t>What</a:t>
            </a:r>
            <a:r>
              <a:rPr dirty="0" sz="2450" spc="260"/>
              <a:t> </a:t>
            </a:r>
            <a:r>
              <a:rPr dirty="0" sz="2450"/>
              <a:t>is</a:t>
            </a:r>
            <a:r>
              <a:rPr dirty="0" sz="2450" spc="254"/>
              <a:t> </a:t>
            </a:r>
            <a:r>
              <a:rPr dirty="0" sz="2450" spc="-25"/>
              <a:t>the </a:t>
            </a:r>
            <a:r>
              <a:rPr dirty="0" sz="2450"/>
              <a:t>mass</a:t>
            </a:r>
            <a:r>
              <a:rPr dirty="0" sz="2450" spc="225"/>
              <a:t> </a:t>
            </a:r>
            <a:r>
              <a:rPr dirty="0" sz="2450"/>
              <a:t>number</a:t>
            </a:r>
            <a:r>
              <a:rPr dirty="0" sz="2450" spc="225"/>
              <a:t> </a:t>
            </a:r>
            <a:r>
              <a:rPr dirty="0" sz="2450"/>
              <a:t>of</a:t>
            </a:r>
            <a:r>
              <a:rPr dirty="0" sz="2450" spc="235"/>
              <a:t> </a:t>
            </a:r>
            <a:r>
              <a:rPr dirty="0" sz="2450"/>
              <a:t>the</a:t>
            </a:r>
            <a:r>
              <a:rPr dirty="0" sz="2450" spc="229"/>
              <a:t> </a:t>
            </a:r>
            <a:r>
              <a:rPr dirty="0" sz="2450"/>
              <a:t>daughter</a:t>
            </a:r>
            <a:r>
              <a:rPr dirty="0" sz="2450" spc="235"/>
              <a:t> </a:t>
            </a:r>
            <a:r>
              <a:rPr dirty="0" sz="2450" spc="-10"/>
              <a:t>nucleus?</a:t>
            </a:r>
            <a:r>
              <a:rPr dirty="0" sz="2450"/>
              <a:t>	(Choose</a:t>
            </a:r>
            <a:r>
              <a:rPr dirty="0" sz="2450" spc="185"/>
              <a:t> </a:t>
            </a:r>
            <a:r>
              <a:rPr dirty="0" sz="2450" spc="-20"/>
              <a:t>one.)</a:t>
            </a:r>
            <a:endParaRPr sz="2450"/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06821"/>
            <a:ext cx="83439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206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208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209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210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211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7976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5001260" algn="l"/>
                <a:tab pos="6730365" algn="l"/>
              </a:tabLst>
            </a:pPr>
            <a:r>
              <a:rPr dirty="0"/>
              <a:t>A</a:t>
            </a:r>
            <a:r>
              <a:rPr dirty="0" spc="290"/>
              <a:t> </a:t>
            </a:r>
            <a:r>
              <a:rPr dirty="0"/>
              <a:t>polonium</a:t>
            </a:r>
            <a:r>
              <a:rPr dirty="0" spc="300"/>
              <a:t> </a:t>
            </a:r>
            <a:r>
              <a:rPr dirty="0"/>
              <a:t>nucleus,</a:t>
            </a:r>
            <a:r>
              <a:rPr dirty="0" spc="335"/>
              <a:t> </a:t>
            </a:r>
            <a:r>
              <a:rPr dirty="0" baseline="24390" sz="3075"/>
              <a:t>210</a:t>
            </a:r>
            <a:r>
              <a:rPr dirty="0" sz="2450"/>
              <a:t>Po,</a:t>
            </a:r>
            <a:r>
              <a:rPr dirty="0" sz="2450" spc="325"/>
              <a:t> </a:t>
            </a:r>
            <a:r>
              <a:rPr dirty="0" sz="2450"/>
              <a:t>undergoes</a:t>
            </a:r>
            <a:r>
              <a:rPr dirty="0" sz="2450" spc="300"/>
              <a:t> </a:t>
            </a:r>
            <a:r>
              <a:rPr dirty="0" sz="2450" spc="65"/>
              <a:t>alpha</a:t>
            </a:r>
            <a:r>
              <a:rPr dirty="0" sz="2450" spc="300"/>
              <a:t> </a:t>
            </a:r>
            <a:r>
              <a:rPr dirty="0" sz="2450" spc="-10"/>
              <a:t>decay.</a:t>
            </a:r>
            <a:r>
              <a:rPr dirty="0" sz="2450"/>
              <a:t>	</a:t>
            </a:r>
            <a:r>
              <a:rPr dirty="0" sz="2450" spc="114"/>
              <a:t>What</a:t>
            </a:r>
            <a:r>
              <a:rPr dirty="0" sz="2450" spc="260"/>
              <a:t> </a:t>
            </a:r>
            <a:r>
              <a:rPr dirty="0" sz="2450"/>
              <a:t>is</a:t>
            </a:r>
            <a:r>
              <a:rPr dirty="0" sz="2450" spc="254"/>
              <a:t> </a:t>
            </a:r>
            <a:r>
              <a:rPr dirty="0" sz="2450" spc="-25"/>
              <a:t>the </a:t>
            </a:r>
            <a:r>
              <a:rPr dirty="0" sz="2450"/>
              <a:t>mass</a:t>
            </a:r>
            <a:r>
              <a:rPr dirty="0" sz="2450" spc="225"/>
              <a:t> </a:t>
            </a:r>
            <a:r>
              <a:rPr dirty="0" sz="2450"/>
              <a:t>number</a:t>
            </a:r>
            <a:r>
              <a:rPr dirty="0" sz="2450" spc="225"/>
              <a:t> </a:t>
            </a:r>
            <a:r>
              <a:rPr dirty="0" sz="2450"/>
              <a:t>of</a:t>
            </a:r>
            <a:r>
              <a:rPr dirty="0" sz="2450" spc="235"/>
              <a:t> </a:t>
            </a:r>
            <a:r>
              <a:rPr dirty="0" sz="2450"/>
              <a:t>the</a:t>
            </a:r>
            <a:r>
              <a:rPr dirty="0" sz="2450" spc="229"/>
              <a:t> </a:t>
            </a:r>
            <a:r>
              <a:rPr dirty="0" sz="2450"/>
              <a:t>daughter</a:t>
            </a:r>
            <a:r>
              <a:rPr dirty="0" sz="2450" spc="235"/>
              <a:t> </a:t>
            </a:r>
            <a:r>
              <a:rPr dirty="0" sz="2450" spc="-10"/>
              <a:t>nucleus?</a:t>
            </a:r>
            <a:r>
              <a:rPr dirty="0" sz="2450"/>
              <a:t>	(Choose</a:t>
            </a:r>
            <a:r>
              <a:rPr dirty="0" sz="2450" spc="185"/>
              <a:t> </a:t>
            </a:r>
            <a:r>
              <a:rPr dirty="0" sz="2450" spc="-20"/>
              <a:t>one.)</a:t>
            </a:r>
            <a:endParaRPr sz="2450"/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06821"/>
            <a:ext cx="185293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Garamond"/>
                <a:cs typeface="Garamond"/>
              </a:rPr>
              <a:t>206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Garamond"/>
                <a:cs typeface="Garamond"/>
              </a:rPr>
              <a:t>208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25">
                <a:latin typeface="Garamond"/>
                <a:cs typeface="Garamond"/>
              </a:rPr>
              <a:t>209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25">
                <a:latin typeface="Garamond"/>
                <a:cs typeface="Garamond"/>
              </a:rPr>
              <a:t>210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Garamond"/>
                <a:cs typeface="Garamond"/>
              </a:rPr>
              <a:t>211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897890" algn="l"/>
                <a:tab pos="1177925" algn="l"/>
                <a:tab pos="2146935" algn="l"/>
                <a:tab pos="2600960" algn="l"/>
                <a:tab pos="3253104" algn="l"/>
                <a:tab pos="3875404" algn="l"/>
                <a:tab pos="4155440" algn="l"/>
                <a:tab pos="5356860" algn="l"/>
                <a:tab pos="6222365" algn="l"/>
                <a:tab pos="6588759" algn="l"/>
                <a:tab pos="7124065" algn="l"/>
              </a:tabLst>
            </a:pPr>
            <a:r>
              <a:rPr dirty="0" spc="-20"/>
              <a:t>When</a:t>
            </a:r>
            <a:r>
              <a:rPr dirty="0"/>
              <a:t>	</a:t>
            </a:r>
            <a:r>
              <a:rPr dirty="0" spc="80"/>
              <a:t>a</a:t>
            </a:r>
            <a:r>
              <a:rPr dirty="0"/>
              <a:t>	</a:t>
            </a:r>
            <a:r>
              <a:rPr dirty="0" spc="-10"/>
              <a:t>proton</a:t>
            </a:r>
            <a:r>
              <a:rPr dirty="0"/>
              <a:t>	</a:t>
            </a:r>
            <a:r>
              <a:rPr dirty="0" spc="-10"/>
              <a:t>changes</a:t>
            </a:r>
            <a:r>
              <a:rPr dirty="0"/>
              <a:t>	</a:t>
            </a:r>
            <a:r>
              <a:rPr dirty="0" spc="-20"/>
              <a:t>into</a:t>
            </a:r>
            <a:r>
              <a:rPr dirty="0"/>
              <a:t>	</a:t>
            </a:r>
            <a:r>
              <a:rPr dirty="0" spc="80"/>
              <a:t>a</a:t>
            </a:r>
            <a:r>
              <a:rPr dirty="0"/>
              <a:t>	</a:t>
            </a:r>
            <a:r>
              <a:rPr dirty="0" spc="-10"/>
              <a:t>neutron,</a:t>
            </a:r>
            <a:r>
              <a:rPr dirty="0"/>
              <a:t>	</a:t>
            </a: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30"/>
              <a:t>following </a:t>
            </a:r>
            <a:r>
              <a:rPr dirty="0"/>
              <a:t>might</a:t>
            </a:r>
            <a:r>
              <a:rPr dirty="0" spc="260"/>
              <a:t> </a:t>
            </a:r>
            <a:r>
              <a:rPr dirty="0"/>
              <a:t>also</a:t>
            </a:r>
            <a:r>
              <a:rPr dirty="0" spc="270"/>
              <a:t> </a:t>
            </a:r>
            <a:r>
              <a:rPr dirty="0" spc="40"/>
              <a:t>happen?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3700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A</a:t>
            </a:r>
            <a:r>
              <a:rPr dirty="0" spc="245"/>
              <a:t> </a:t>
            </a:r>
            <a:r>
              <a:rPr dirty="0"/>
              <a:t>positron</a:t>
            </a:r>
            <a:r>
              <a:rPr dirty="0" spc="250"/>
              <a:t> </a:t>
            </a:r>
            <a:r>
              <a:rPr dirty="0"/>
              <a:t>might</a:t>
            </a:r>
            <a:r>
              <a:rPr dirty="0" spc="245"/>
              <a:t> </a:t>
            </a:r>
            <a:r>
              <a:rPr dirty="0"/>
              <a:t>be</a:t>
            </a:r>
            <a:r>
              <a:rPr dirty="0" spc="245"/>
              <a:t> </a:t>
            </a:r>
            <a:r>
              <a:rPr dirty="0" spc="45"/>
              <a:t>emitted.</a:t>
            </a:r>
          </a:p>
          <a:p>
            <a:pPr marL="39370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An</a:t>
            </a:r>
            <a:r>
              <a:rPr dirty="0" spc="229"/>
              <a:t> </a:t>
            </a:r>
            <a:r>
              <a:rPr dirty="0"/>
              <a:t>electron</a:t>
            </a:r>
            <a:r>
              <a:rPr dirty="0" spc="235"/>
              <a:t> </a:t>
            </a:r>
            <a:r>
              <a:rPr dirty="0"/>
              <a:t>might</a:t>
            </a:r>
            <a:r>
              <a:rPr dirty="0" spc="229"/>
              <a:t> </a:t>
            </a:r>
            <a:r>
              <a:rPr dirty="0"/>
              <a:t>be</a:t>
            </a:r>
            <a:r>
              <a:rPr dirty="0" spc="229"/>
              <a:t> </a:t>
            </a:r>
            <a:r>
              <a:rPr dirty="0" spc="45"/>
              <a:t>emitted.</a:t>
            </a:r>
          </a:p>
          <a:p>
            <a:pPr marL="393700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/>
              <a:t>An</a:t>
            </a:r>
            <a:r>
              <a:rPr dirty="0" spc="290"/>
              <a:t> </a:t>
            </a:r>
            <a:r>
              <a:rPr dirty="0"/>
              <a:t>electron</a:t>
            </a:r>
            <a:r>
              <a:rPr dirty="0" spc="285"/>
              <a:t> </a:t>
            </a:r>
            <a:r>
              <a:rPr dirty="0" spc="114"/>
              <a:t>that</a:t>
            </a:r>
            <a:r>
              <a:rPr dirty="0" spc="285"/>
              <a:t> </a:t>
            </a:r>
            <a:r>
              <a:rPr dirty="0"/>
              <a:t>was</a:t>
            </a:r>
            <a:r>
              <a:rPr dirty="0" spc="280"/>
              <a:t> </a:t>
            </a:r>
            <a:r>
              <a:rPr dirty="0"/>
              <a:t>previously</a:t>
            </a:r>
            <a:r>
              <a:rPr dirty="0" spc="290"/>
              <a:t> </a:t>
            </a:r>
            <a:r>
              <a:rPr dirty="0"/>
              <a:t>orbiting</a:t>
            </a:r>
            <a:r>
              <a:rPr dirty="0" spc="280"/>
              <a:t> </a:t>
            </a:r>
            <a:r>
              <a:rPr dirty="0"/>
              <a:t>the</a:t>
            </a:r>
            <a:r>
              <a:rPr dirty="0" spc="280"/>
              <a:t> </a:t>
            </a:r>
            <a:r>
              <a:rPr dirty="0"/>
              <a:t>nucleus</a:t>
            </a:r>
            <a:r>
              <a:rPr dirty="0" spc="285"/>
              <a:t> </a:t>
            </a:r>
            <a:r>
              <a:rPr dirty="0"/>
              <a:t>might</a:t>
            </a:r>
            <a:r>
              <a:rPr dirty="0" spc="280"/>
              <a:t> </a:t>
            </a:r>
            <a:r>
              <a:rPr dirty="0" spc="-25"/>
              <a:t>be </a:t>
            </a:r>
            <a:r>
              <a:rPr dirty="0" spc="-25"/>
              <a:t>	</a:t>
            </a:r>
            <a:r>
              <a:rPr dirty="0" spc="-10"/>
              <a:t>captured.</a:t>
            </a: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5605" algn="l"/>
              </a:tabLst>
            </a:pPr>
            <a:r>
              <a:rPr dirty="0"/>
              <a:t>An</a:t>
            </a:r>
            <a:r>
              <a:rPr dirty="0" spc="325"/>
              <a:t> </a:t>
            </a:r>
            <a:r>
              <a:rPr dirty="0"/>
              <a:t>antineutrino</a:t>
            </a:r>
            <a:r>
              <a:rPr dirty="0" spc="315"/>
              <a:t> </a:t>
            </a:r>
            <a:r>
              <a:rPr dirty="0"/>
              <a:t>might</a:t>
            </a:r>
            <a:r>
              <a:rPr dirty="0" spc="325"/>
              <a:t> </a:t>
            </a:r>
            <a:r>
              <a:rPr dirty="0"/>
              <a:t>be</a:t>
            </a:r>
            <a:r>
              <a:rPr dirty="0" spc="315"/>
              <a:t> </a:t>
            </a:r>
            <a:r>
              <a:rPr dirty="0" spc="55"/>
              <a:t>emitted,</a:t>
            </a:r>
            <a:r>
              <a:rPr dirty="0" spc="350"/>
              <a:t> </a:t>
            </a:r>
            <a:r>
              <a:rPr dirty="0" spc="50"/>
              <a:t>with</a:t>
            </a:r>
            <a:r>
              <a:rPr dirty="0" spc="325"/>
              <a:t> </a:t>
            </a:r>
            <a:r>
              <a:rPr dirty="0"/>
              <a:t>no</a:t>
            </a:r>
            <a:r>
              <a:rPr dirty="0" spc="315"/>
              <a:t> </a:t>
            </a:r>
            <a:r>
              <a:rPr dirty="0"/>
              <a:t>production</a:t>
            </a:r>
            <a:r>
              <a:rPr dirty="0" spc="320"/>
              <a:t> </a:t>
            </a:r>
            <a:r>
              <a:rPr dirty="0"/>
              <a:t>or</a:t>
            </a:r>
            <a:r>
              <a:rPr dirty="0" spc="320"/>
              <a:t> </a:t>
            </a:r>
            <a:r>
              <a:rPr dirty="0" spc="-25"/>
              <a:t>an- </a:t>
            </a:r>
            <a:r>
              <a:rPr dirty="0" spc="-25"/>
              <a:t>	</a:t>
            </a:r>
            <a:r>
              <a:rPr dirty="0"/>
              <a:t>nihilation</a:t>
            </a:r>
            <a:r>
              <a:rPr dirty="0" spc="165"/>
              <a:t> </a:t>
            </a:r>
            <a:r>
              <a:rPr dirty="0"/>
              <a:t>of</a:t>
            </a:r>
            <a:r>
              <a:rPr dirty="0" spc="175"/>
              <a:t> </a:t>
            </a:r>
            <a:r>
              <a:rPr dirty="0"/>
              <a:t>electrons</a:t>
            </a:r>
            <a:r>
              <a:rPr dirty="0" spc="175"/>
              <a:t> </a:t>
            </a:r>
            <a:r>
              <a:rPr dirty="0"/>
              <a:t>or</a:t>
            </a:r>
            <a:r>
              <a:rPr dirty="0" spc="175"/>
              <a:t> </a:t>
            </a:r>
            <a:r>
              <a:rPr dirty="0" spc="-10"/>
              <a:t>positrons.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897890" algn="l"/>
                <a:tab pos="1177925" algn="l"/>
                <a:tab pos="2146935" algn="l"/>
                <a:tab pos="2600960" algn="l"/>
                <a:tab pos="3253104" algn="l"/>
                <a:tab pos="3875404" algn="l"/>
                <a:tab pos="4155440" algn="l"/>
                <a:tab pos="5356860" algn="l"/>
                <a:tab pos="6222365" algn="l"/>
                <a:tab pos="6588759" algn="l"/>
                <a:tab pos="7124065" algn="l"/>
              </a:tabLst>
            </a:pPr>
            <a:r>
              <a:rPr dirty="0" spc="-20"/>
              <a:t>When</a:t>
            </a:r>
            <a:r>
              <a:rPr dirty="0"/>
              <a:t>	</a:t>
            </a:r>
            <a:r>
              <a:rPr dirty="0" spc="80"/>
              <a:t>a</a:t>
            </a:r>
            <a:r>
              <a:rPr dirty="0"/>
              <a:t>	</a:t>
            </a:r>
            <a:r>
              <a:rPr dirty="0" spc="-10"/>
              <a:t>proton</a:t>
            </a:r>
            <a:r>
              <a:rPr dirty="0"/>
              <a:t>	</a:t>
            </a:r>
            <a:r>
              <a:rPr dirty="0" spc="-10"/>
              <a:t>changes</a:t>
            </a:r>
            <a:r>
              <a:rPr dirty="0"/>
              <a:t>	</a:t>
            </a:r>
            <a:r>
              <a:rPr dirty="0" spc="-20"/>
              <a:t>into</a:t>
            </a:r>
            <a:r>
              <a:rPr dirty="0"/>
              <a:t>	</a:t>
            </a:r>
            <a:r>
              <a:rPr dirty="0" spc="80"/>
              <a:t>a</a:t>
            </a:r>
            <a:r>
              <a:rPr dirty="0"/>
              <a:t>	</a:t>
            </a:r>
            <a:r>
              <a:rPr dirty="0" spc="-10"/>
              <a:t>neutron,</a:t>
            </a:r>
            <a:r>
              <a:rPr dirty="0"/>
              <a:t>	</a:t>
            </a: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30"/>
              <a:t>following </a:t>
            </a:r>
            <a:r>
              <a:rPr dirty="0"/>
              <a:t>might</a:t>
            </a:r>
            <a:r>
              <a:rPr dirty="0" spc="260"/>
              <a:t> </a:t>
            </a:r>
            <a:r>
              <a:rPr dirty="0"/>
              <a:t>also</a:t>
            </a:r>
            <a:r>
              <a:rPr dirty="0" spc="270"/>
              <a:t> </a:t>
            </a:r>
            <a:r>
              <a:rPr dirty="0" spc="40"/>
              <a:t>happen?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A</a:t>
            </a:r>
            <a:r>
              <a:rPr dirty="0" spc="245"/>
              <a:t> </a:t>
            </a:r>
            <a:r>
              <a:rPr dirty="0"/>
              <a:t>positron</a:t>
            </a:r>
            <a:r>
              <a:rPr dirty="0" spc="250"/>
              <a:t> </a:t>
            </a:r>
            <a:r>
              <a:rPr dirty="0"/>
              <a:t>might</a:t>
            </a:r>
            <a:r>
              <a:rPr dirty="0" spc="245"/>
              <a:t> </a:t>
            </a:r>
            <a:r>
              <a:rPr dirty="0"/>
              <a:t>be</a:t>
            </a:r>
            <a:r>
              <a:rPr dirty="0" spc="245"/>
              <a:t> </a:t>
            </a:r>
            <a:r>
              <a:rPr dirty="0" spc="45"/>
              <a:t>emitted.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An</a:t>
            </a:r>
            <a:r>
              <a:rPr dirty="0" spc="229"/>
              <a:t> </a:t>
            </a:r>
            <a:r>
              <a:rPr dirty="0"/>
              <a:t>electron</a:t>
            </a:r>
            <a:r>
              <a:rPr dirty="0" spc="235"/>
              <a:t> </a:t>
            </a:r>
            <a:r>
              <a:rPr dirty="0"/>
              <a:t>might</a:t>
            </a:r>
            <a:r>
              <a:rPr dirty="0" spc="229"/>
              <a:t> </a:t>
            </a:r>
            <a:r>
              <a:rPr dirty="0"/>
              <a:t>be</a:t>
            </a:r>
            <a:r>
              <a:rPr dirty="0" spc="229"/>
              <a:t> </a:t>
            </a:r>
            <a:r>
              <a:rPr dirty="0" spc="45"/>
              <a:t>emitted.</a:t>
            </a:r>
          </a:p>
          <a:p>
            <a:pPr marL="393700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An</a:t>
            </a:r>
            <a:r>
              <a:rPr dirty="0" spc="290"/>
              <a:t> </a:t>
            </a:r>
            <a:r>
              <a:rPr dirty="0"/>
              <a:t>electron</a:t>
            </a:r>
            <a:r>
              <a:rPr dirty="0" spc="285"/>
              <a:t> </a:t>
            </a:r>
            <a:r>
              <a:rPr dirty="0" spc="114"/>
              <a:t>that</a:t>
            </a:r>
            <a:r>
              <a:rPr dirty="0" spc="285"/>
              <a:t> </a:t>
            </a:r>
            <a:r>
              <a:rPr dirty="0"/>
              <a:t>was</a:t>
            </a:r>
            <a:r>
              <a:rPr dirty="0" spc="280"/>
              <a:t> </a:t>
            </a:r>
            <a:r>
              <a:rPr dirty="0"/>
              <a:t>previously</a:t>
            </a:r>
            <a:r>
              <a:rPr dirty="0" spc="290"/>
              <a:t> </a:t>
            </a:r>
            <a:r>
              <a:rPr dirty="0"/>
              <a:t>orbiting</a:t>
            </a:r>
            <a:r>
              <a:rPr dirty="0" spc="280"/>
              <a:t> </a:t>
            </a:r>
            <a:r>
              <a:rPr dirty="0"/>
              <a:t>the</a:t>
            </a:r>
            <a:r>
              <a:rPr dirty="0" spc="280"/>
              <a:t> </a:t>
            </a:r>
            <a:r>
              <a:rPr dirty="0"/>
              <a:t>nucleus</a:t>
            </a:r>
            <a:r>
              <a:rPr dirty="0" spc="285"/>
              <a:t> </a:t>
            </a:r>
            <a:r>
              <a:rPr dirty="0"/>
              <a:t>might</a:t>
            </a:r>
            <a:r>
              <a:rPr dirty="0" spc="280"/>
              <a:t> </a:t>
            </a:r>
            <a:r>
              <a:rPr dirty="0" spc="-25"/>
              <a:t>be </a:t>
            </a:r>
            <a:r>
              <a:rPr dirty="0" spc="-25"/>
              <a:t>	</a:t>
            </a:r>
            <a:r>
              <a:rPr dirty="0" spc="-10"/>
              <a:t>captured.</a:t>
            </a: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An</a:t>
            </a:r>
            <a:r>
              <a:rPr dirty="0" spc="325"/>
              <a:t> </a:t>
            </a:r>
            <a:r>
              <a:rPr dirty="0"/>
              <a:t>antineutrino</a:t>
            </a:r>
            <a:r>
              <a:rPr dirty="0" spc="315"/>
              <a:t> </a:t>
            </a:r>
            <a:r>
              <a:rPr dirty="0"/>
              <a:t>might</a:t>
            </a:r>
            <a:r>
              <a:rPr dirty="0" spc="325"/>
              <a:t> </a:t>
            </a:r>
            <a:r>
              <a:rPr dirty="0"/>
              <a:t>be</a:t>
            </a:r>
            <a:r>
              <a:rPr dirty="0" spc="315"/>
              <a:t> </a:t>
            </a:r>
            <a:r>
              <a:rPr dirty="0" spc="55"/>
              <a:t>emitted,</a:t>
            </a:r>
            <a:r>
              <a:rPr dirty="0" spc="350"/>
              <a:t> </a:t>
            </a:r>
            <a:r>
              <a:rPr dirty="0" spc="50"/>
              <a:t>with</a:t>
            </a:r>
            <a:r>
              <a:rPr dirty="0" spc="325"/>
              <a:t> </a:t>
            </a:r>
            <a:r>
              <a:rPr dirty="0"/>
              <a:t>no</a:t>
            </a:r>
            <a:r>
              <a:rPr dirty="0" spc="315"/>
              <a:t> </a:t>
            </a:r>
            <a:r>
              <a:rPr dirty="0"/>
              <a:t>production</a:t>
            </a:r>
            <a:r>
              <a:rPr dirty="0" spc="320"/>
              <a:t> </a:t>
            </a:r>
            <a:r>
              <a:rPr dirty="0"/>
              <a:t>or</a:t>
            </a:r>
            <a:r>
              <a:rPr dirty="0" spc="320"/>
              <a:t> </a:t>
            </a:r>
            <a:r>
              <a:rPr dirty="0" spc="-25"/>
              <a:t>an- </a:t>
            </a:r>
            <a:r>
              <a:rPr dirty="0" spc="-25"/>
              <a:t>	</a:t>
            </a:r>
            <a:r>
              <a:rPr dirty="0"/>
              <a:t>nihilation</a:t>
            </a:r>
            <a:r>
              <a:rPr dirty="0" spc="165"/>
              <a:t> </a:t>
            </a:r>
            <a:r>
              <a:rPr dirty="0"/>
              <a:t>of</a:t>
            </a:r>
            <a:r>
              <a:rPr dirty="0" spc="175"/>
              <a:t> </a:t>
            </a:r>
            <a:r>
              <a:rPr dirty="0"/>
              <a:t>electrons</a:t>
            </a:r>
            <a:r>
              <a:rPr dirty="0" spc="175"/>
              <a:t> </a:t>
            </a:r>
            <a:r>
              <a:rPr dirty="0"/>
              <a:t>or</a:t>
            </a:r>
            <a:r>
              <a:rPr dirty="0" spc="175"/>
              <a:t> </a:t>
            </a:r>
            <a:r>
              <a:rPr dirty="0" spc="-10"/>
              <a:t>positrons.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65"/>
              <a:t>A,</a:t>
            </a:r>
            <a:r>
              <a:rPr dirty="0" spc="135"/>
              <a:t> </a:t>
            </a:r>
            <a:r>
              <a:rPr dirty="0" spc="25"/>
              <a:t>C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Neutrinos</a:t>
            </a:r>
            <a:r>
              <a:rPr dirty="0" spc="295"/>
              <a:t> </a:t>
            </a:r>
            <a:r>
              <a:rPr dirty="0"/>
              <a:t>or</a:t>
            </a:r>
            <a:r>
              <a:rPr dirty="0" spc="285"/>
              <a:t> </a:t>
            </a:r>
            <a:r>
              <a:rPr dirty="0"/>
              <a:t>antineutrinos</a:t>
            </a:r>
            <a:r>
              <a:rPr dirty="0" spc="295"/>
              <a:t> </a:t>
            </a:r>
            <a:r>
              <a:rPr dirty="0"/>
              <a:t>were</a:t>
            </a:r>
            <a:r>
              <a:rPr dirty="0" spc="295"/>
              <a:t> </a:t>
            </a:r>
            <a:r>
              <a:rPr dirty="0"/>
              <a:t>proposed</a:t>
            </a:r>
            <a:r>
              <a:rPr dirty="0" spc="290"/>
              <a:t> </a:t>
            </a:r>
            <a:r>
              <a:rPr dirty="0"/>
              <a:t>to</a:t>
            </a:r>
            <a:r>
              <a:rPr dirty="0" spc="290"/>
              <a:t> </a:t>
            </a:r>
            <a:r>
              <a:rPr dirty="0"/>
              <a:t>explain</a:t>
            </a:r>
            <a:r>
              <a:rPr dirty="0" spc="290"/>
              <a:t> </a:t>
            </a:r>
            <a:r>
              <a:rPr dirty="0"/>
              <a:t>problems</a:t>
            </a:r>
            <a:r>
              <a:rPr dirty="0" spc="290"/>
              <a:t> </a:t>
            </a:r>
            <a:r>
              <a:rPr dirty="0" spc="-25"/>
              <a:t>in </a:t>
            </a:r>
            <a:r>
              <a:rPr dirty="0" spc="85"/>
              <a:t>beta</a:t>
            </a:r>
            <a:r>
              <a:rPr dirty="0" spc="370"/>
              <a:t> </a:t>
            </a:r>
            <a:r>
              <a:rPr dirty="0"/>
              <a:t>decay,</a:t>
            </a:r>
            <a:r>
              <a:rPr dirty="0" spc="430"/>
              <a:t> </a:t>
            </a:r>
            <a:r>
              <a:rPr dirty="0" spc="50"/>
              <a:t>related</a:t>
            </a:r>
            <a:r>
              <a:rPr dirty="0" spc="370"/>
              <a:t> </a:t>
            </a:r>
            <a:r>
              <a:rPr dirty="0"/>
              <a:t>to</a:t>
            </a:r>
            <a:r>
              <a:rPr dirty="0" spc="370"/>
              <a:t> </a:t>
            </a:r>
            <a:r>
              <a:rPr dirty="0"/>
              <a:t>which</a:t>
            </a:r>
            <a:r>
              <a:rPr dirty="0" spc="370"/>
              <a:t> </a:t>
            </a:r>
            <a:r>
              <a:rPr dirty="0"/>
              <a:t>of</a:t>
            </a:r>
            <a:r>
              <a:rPr dirty="0" spc="365"/>
              <a:t> </a:t>
            </a:r>
            <a:r>
              <a:rPr dirty="0"/>
              <a:t>the</a:t>
            </a:r>
            <a:r>
              <a:rPr dirty="0" spc="370"/>
              <a:t> </a:t>
            </a:r>
            <a:r>
              <a:rPr dirty="0"/>
              <a:t>following?</a:t>
            </a:r>
            <a:r>
              <a:rPr dirty="0" spc="235"/>
              <a:t>  </a:t>
            </a:r>
            <a:r>
              <a:rPr dirty="0"/>
              <a:t>(Choose</a:t>
            </a:r>
            <a:r>
              <a:rPr dirty="0" spc="375"/>
              <a:t> </a:t>
            </a:r>
            <a:r>
              <a:rPr dirty="0" spc="75"/>
              <a:t>all</a:t>
            </a:r>
            <a:r>
              <a:rPr dirty="0" spc="365"/>
              <a:t> </a:t>
            </a:r>
            <a:r>
              <a:rPr dirty="0" spc="95"/>
              <a:t>that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389382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Conservation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Conservation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momentum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Conservation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charge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Conservation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spin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Neutrinos</a:t>
            </a:r>
            <a:r>
              <a:rPr dirty="0" spc="295"/>
              <a:t> </a:t>
            </a:r>
            <a:r>
              <a:rPr dirty="0"/>
              <a:t>or</a:t>
            </a:r>
            <a:r>
              <a:rPr dirty="0" spc="285"/>
              <a:t> </a:t>
            </a:r>
            <a:r>
              <a:rPr dirty="0"/>
              <a:t>antineutrinos</a:t>
            </a:r>
            <a:r>
              <a:rPr dirty="0" spc="295"/>
              <a:t> </a:t>
            </a:r>
            <a:r>
              <a:rPr dirty="0"/>
              <a:t>were</a:t>
            </a:r>
            <a:r>
              <a:rPr dirty="0" spc="295"/>
              <a:t> </a:t>
            </a:r>
            <a:r>
              <a:rPr dirty="0"/>
              <a:t>proposed</a:t>
            </a:r>
            <a:r>
              <a:rPr dirty="0" spc="290"/>
              <a:t> </a:t>
            </a:r>
            <a:r>
              <a:rPr dirty="0"/>
              <a:t>to</a:t>
            </a:r>
            <a:r>
              <a:rPr dirty="0" spc="290"/>
              <a:t> </a:t>
            </a:r>
            <a:r>
              <a:rPr dirty="0"/>
              <a:t>explain</a:t>
            </a:r>
            <a:r>
              <a:rPr dirty="0" spc="290"/>
              <a:t> </a:t>
            </a:r>
            <a:r>
              <a:rPr dirty="0"/>
              <a:t>problems</a:t>
            </a:r>
            <a:r>
              <a:rPr dirty="0" spc="290"/>
              <a:t> </a:t>
            </a:r>
            <a:r>
              <a:rPr dirty="0" spc="-25"/>
              <a:t>in </a:t>
            </a:r>
            <a:r>
              <a:rPr dirty="0" spc="85"/>
              <a:t>beta</a:t>
            </a:r>
            <a:r>
              <a:rPr dirty="0" spc="370"/>
              <a:t> </a:t>
            </a:r>
            <a:r>
              <a:rPr dirty="0"/>
              <a:t>decay,</a:t>
            </a:r>
            <a:r>
              <a:rPr dirty="0" spc="430"/>
              <a:t> </a:t>
            </a:r>
            <a:r>
              <a:rPr dirty="0" spc="50"/>
              <a:t>related</a:t>
            </a:r>
            <a:r>
              <a:rPr dirty="0" spc="370"/>
              <a:t> </a:t>
            </a:r>
            <a:r>
              <a:rPr dirty="0"/>
              <a:t>to</a:t>
            </a:r>
            <a:r>
              <a:rPr dirty="0" spc="370"/>
              <a:t> </a:t>
            </a:r>
            <a:r>
              <a:rPr dirty="0"/>
              <a:t>which</a:t>
            </a:r>
            <a:r>
              <a:rPr dirty="0" spc="370"/>
              <a:t> </a:t>
            </a:r>
            <a:r>
              <a:rPr dirty="0"/>
              <a:t>of</a:t>
            </a:r>
            <a:r>
              <a:rPr dirty="0" spc="365"/>
              <a:t> </a:t>
            </a:r>
            <a:r>
              <a:rPr dirty="0"/>
              <a:t>the</a:t>
            </a:r>
            <a:r>
              <a:rPr dirty="0" spc="370"/>
              <a:t> </a:t>
            </a:r>
            <a:r>
              <a:rPr dirty="0"/>
              <a:t>following?</a:t>
            </a:r>
            <a:r>
              <a:rPr dirty="0" spc="235"/>
              <a:t>  </a:t>
            </a:r>
            <a:r>
              <a:rPr dirty="0"/>
              <a:t>(Choose</a:t>
            </a:r>
            <a:r>
              <a:rPr dirty="0" spc="375"/>
              <a:t> </a:t>
            </a:r>
            <a:r>
              <a:rPr dirty="0" spc="75"/>
              <a:t>all</a:t>
            </a:r>
            <a:r>
              <a:rPr dirty="0" spc="365"/>
              <a:t> </a:t>
            </a:r>
            <a:r>
              <a:rPr dirty="0" spc="95"/>
              <a:t>that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390144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Conservation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Conservation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momentum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Conservation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charge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Conservation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spin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59562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Gamma</a:t>
            </a:r>
            <a:r>
              <a:rPr dirty="0" spc="225"/>
              <a:t> </a:t>
            </a:r>
            <a:r>
              <a:rPr dirty="0"/>
              <a:t>decay</a:t>
            </a:r>
            <a:r>
              <a:rPr dirty="0" spc="240"/>
              <a:t> </a:t>
            </a:r>
            <a:r>
              <a:rPr dirty="0"/>
              <a:t>occurs</a:t>
            </a:r>
            <a:r>
              <a:rPr dirty="0" spc="229"/>
              <a:t> </a:t>
            </a:r>
            <a:r>
              <a:rPr dirty="0"/>
              <a:t>when.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70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/>
              <a:t>(Choose</a:t>
            </a:r>
            <a:r>
              <a:rPr dirty="0" spc="2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79681"/>
            <a:ext cx="8258809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splits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smaller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nuclei,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releasing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radiation.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nuclei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fuse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releasing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radiation.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Protons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turn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vice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versa,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releasing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radiation.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nucleons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lower-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shells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nucleus,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releasing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radiation.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59562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Gamma</a:t>
            </a:r>
            <a:r>
              <a:rPr dirty="0" spc="225"/>
              <a:t> </a:t>
            </a:r>
            <a:r>
              <a:rPr dirty="0"/>
              <a:t>decay</a:t>
            </a:r>
            <a:r>
              <a:rPr dirty="0" spc="240"/>
              <a:t> </a:t>
            </a:r>
            <a:r>
              <a:rPr dirty="0"/>
              <a:t>occurs</a:t>
            </a:r>
            <a:r>
              <a:rPr dirty="0" spc="229"/>
              <a:t> </a:t>
            </a:r>
            <a:r>
              <a:rPr dirty="0"/>
              <a:t>when.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70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/>
              <a:t>(Choose</a:t>
            </a:r>
            <a:r>
              <a:rPr dirty="0" spc="2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8266430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splits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smaller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nuclei,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releasing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radiation.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nuclei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fuse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nucleus,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releasing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radiation.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Protons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turn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vice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versa,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releasing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radiation.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nucleons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drop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lower-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shells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inside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nucleus,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releasing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radiation.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295"/>
              <a:t> </a:t>
            </a:r>
            <a:r>
              <a:rPr dirty="0"/>
              <a:t>order</a:t>
            </a:r>
            <a:r>
              <a:rPr dirty="0" spc="295"/>
              <a:t> </a:t>
            </a:r>
            <a:r>
              <a:rPr dirty="0"/>
              <a:t>for</a:t>
            </a:r>
            <a:r>
              <a:rPr dirty="0" spc="295"/>
              <a:t> </a:t>
            </a:r>
            <a:r>
              <a:rPr dirty="0" spc="130"/>
              <a:t>a</a:t>
            </a:r>
            <a:r>
              <a:rPr dirty="0" spc="295"/>
              <a:t> </a:t>
            </a:r>
            <a:r>
              <a:rPr dirty="0"/>
              <a:t>given</a:t>
            </a:r>
            <a:r>
              <a:rPr dirty="0" spc="295"/>
              <a:t> </a:t>
            </a:r>
            <a:r>
              <a:rPr dirty="0"/>
              <a:t>parent</a:t>
            </a:r>
            <a:r>
              <a:rPr dirty="0" spc="300"/>
              <a:t> </a:t>
            </a:r>
            <a:r>
              <a:rPr dirty="0"/>
              <a:t>nucleus</a:t>
            </a:r>
            <a:r>
              <a:rPr dirty="0" spc="295"/>
              <a:t> </a:t>
            </a:r>
            <a:r>
              <a:rPr dirty="0"/>
              <a:t>to</a:t>
            </a:r>
            <a:r>
              <a:rPr dirty="0" spc="295"/>
              <a:t> </a:t>
            </a:r>
            <a:r>
              <a:rPr dirty="0" spc="60"/>
              <a:t>alpha</a:t>
            </a:r>
            <a:r>
              <a:rPr dirty="0" spc="295"/>
              <a:t> </a:t>
            </a:r>
            <a:r>
              <a:rPr dirty="0"/>
              <a:t>decay,</a:t>
            </a:r>
            <a:r>
              <a:rPr dirty="0" spc="325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 spc="-10"/>
              <a:t>daughter </a:t>
            </a:r>
            <a:r>
              <a:rPr dirty="0"/>
              <a:t>nucleus</a:t>
            </a:r>
            <a:r>
              <a:rPr dirty="0" spc="185"/>
              <a:t> </a:t>
            </a:r>
            <a:r>
              <a:rPr dirty="0"/>
              <a:t>must</a:t>
            </a:r>
            <a:r>
              <a:rPr dirty="0" spc="190"/>
              <a:t> </a:t>
            </a:r>
            <a:r>
              <a:rPr dirty="0"/>
              <a:t>have</a:t>
            </a:r>
            <a:r>
              <a:rPr dirty="0" spc="195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/>
              <a:t>(Choose</a:t>
            </a:r>
            <a:r>
              <a:rPr dirty="0" spc="19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56905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least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certain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minimum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binding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nucleon.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certain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maximum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binding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nucleon.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70">
                <a:latin typeface="Garamond"/>
                <a:cs typeface="Garamond"/>
              </a:rPr>
              <a:t>exactly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right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binding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nucleon.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2908935" algn="l"/>
              </a:tabLst>
            </a:pPr>
            <a:r>
              <a:rPr dirty="0" sz="2450">
                <a:latin typeface="Garamond"/>
                <a:cs typeface="Garamond"/>
              </a:rPr>
              <a:t>none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above.</a:t>
            </a:r>
            <a:r>
              <a:rPr dirty="0" sz="2450">
                <a:latin typeface="Garamond"/>
                <a:cs typeface="Garamond"/>
              </a:rPr>
              <a:t>	The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possibility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alpha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decay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doesn’t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de-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pend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product’s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binding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per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nucleon.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21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455"/>
              <a:t> </a:t>
            </a:r>
            <a:r>
              <a:rPr dirty="0"/>
              <a:t>protons</a:t>
            </a:r>
            <a:r>
              <a:rPr dirty="0" spc="459"/>
              <a:t> </a:t>
            </a:r>
            <a:r>
              <a:rPr dirty="0"/>
              <a:t>repel</a:t>
            </a:r>
            <a:r>
              <a:rPr dirty="0" spc="459"/>
              <a:t> </a:t>
            </a:r>
            <a:r>
              <a:rPr dirty="0"/>
              <a:t>each</a:t>
            </a:r>
            <a:r>
              <a:rPr dirty="0" spc="465"/>
              <a:t> </a:t>
            </a:r>
            <a:r>
              <a:rPr dirty="0"/>
              <a:t>other</a:t>
            </a:r>
            <a:r>
              <a:rPr dirty="0" spc="459"/>
              <a:t> </a:t>
            </a:r>
            <a:r>
              <a:rPr dirty="0"/>
              <a:t>due</a:t>
            </a:r>
            <a:r>
              <a:rPr dirty="0" spc="465"/>
              <a:t> </a:t>
            </a:r>
            <a:r>
              <a:rPr dirty="0"/>
              <a:t>to</a:t>
            </a:r>
            <a:r>
              <a:rPr dirty="0" spc="465"/>
              <a:t> </a:t>
            </a:r>
            <a:r>
              <a:rPr dirty="0" spc="50"/>
              <a:t>their</a:t>
            </a:r>
            <a:r>
              <a:rPr dirty="0" spc="459"/>
              <a:t> </a:t>
            </a:r>
            <a:r>
              <a:rPr dirty="0"/>
              <a:t>charges,</a:t>
            </a:r>
            <a:r>
              <a:rPr dirty="0" spc="535"/>
              <a:t> </a:t>
            </a:r>
            <a:r>
              <a:rPr dirty="0" spc="70"/>
              <a:t>but</a:t>
            </a:r>
            <a:r>
              <a:rPr dirty="0" spc="459"/>
              <a:t> </a:t>
            </a:r>
            <a:r>
              <a:rPr dirty="0" spc="100"/>
              <a:t>attract </a:t>
            </a:r>
            <a:r>
              <a:rPr dirty="0"/>
              <a:t>each</a:t>
            </a:r>
            <a:r>
              <a:rPr dirty="0" spc="-15"/>
              <a:t> </a:t>
            </a:r>
            <a:r>
              <a:rPr dirty="0"/>
              <a:t>other</a:t>
            </a:r>
            <a:r>
              <a:rPr dirty="0" spc="-10"/>
              <a:t> </a:t>
            </a:r>
            <a:r>
              <a:rPr dirty="0"/>
              <a:t>due</a:t>
            </a:r>
            <a:r>
              <a:rPr dirty="0" spc="-10"/>
              <a:t> </a:t>
            </a:r>
            <a:r>
              <a:rPr dirty="0"/>
              <a:t>to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strong</a:t>
            </a:r>
            <a:r>
              <a:rPr dirty="0" spc="-10"/>
              <a:t> </a:t>
            </a:r>
            <a:r>
              <a:rPr dirty="0"/>
              <a:t>force.</a:t>
            </a:r>
            <a:r>
              <a:rPr dirty="0" spc="365"/>
              <a:t> </a:t>
            </a:r>
            <a:r>
              <a:rPr dirty="0" spc="-114"/>
              <a:t>How</a:t>
            </a:r>
            <a:r>
              <a:rPr dirty="0" spc="-15"/>
              <a:t> </a:t>
            </a:r>
            <a:r>
              <a:rPr dirty="0"/>
              <a:t>do</a:t>
            </a:r>
            <a:r>
              <a:rPr dirty="0" spc="-10"/>
              <a:t> </a:t>
            </a:r>
            <a:r>
              <a:rPr dirty="0"/>
              <a:t>these</a:t>
            </a:r>
            <a:r>
              <a:rPr dirty="0" spc="-10"/>
              <a:t> </a:t>
            </a:r>
            <a:r>
              <a:rPr dirty="0"/>
              <a:t>two</a:t>
            </a:r>
            <a:r>
              <a:rPr dirty="0" spc="-10"/>
              <a:t> </a:t>
            </a:r>
            <a:r>
              <a:rPr dirty="0" spc="-25"/>
              <a:t>forces</a:t>
            </a:r>
            <a:r>
              <a:rPr dirty="0" spc="-10"/>
              <a:t> </a:t>
            </a:r>
            <a:r>
              <a:rPr dirty="0" spc="65"/>
              <a:t>relate?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8257540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electric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stronger.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strong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stronger.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answer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how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far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apart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are.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answer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on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whether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opposite 	spins.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78291"/>
            <a:ext cx="8267065" cy="39681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95"/>
              </a:spcBef>
              <a:tabLst>
                <a:tab pos="51085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23495">
              <a:lnSpc>
                <a:spcPct val="100000"/>
              </a:lnSpc>
            </a:pP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order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given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parent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alpha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decay,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daughter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394970" indent="-257175">
              <a:lnSpc>
                <a:spcPct val="100000"/>
              </a:lnSpc>
              <a:buAutoNum type="alphaUcPeriod"/>
              <a:tabLst>
                <a:tab pos="394970" algn="l"/>
              </a:tabLst>
            </a:pP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least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certain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minimum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binding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per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nucleon.</a:t>
            </a:r>
            <a:endParaRPr sz="1400">
              <a:latin typeface="Times New Roman"/>
              <a:cs typeface="Times New Roman"/>
            </a:endParaRPr>
          </a:p>
          <a:p>
            <a:pPr marL="394335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most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certain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maximum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binding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per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nucleon.</a:t>
            </a:r>
            <a:endParaRPr sz="1400">
              <a:latin typeface="Times New Roman"/>
              <a:cs typeface="Times New Roman"/>
            </a:endParaRPr>
          </a:p>
          <a:p>
            <a:pPr marL="394335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>
                <a:latin typeface="Times New Roman"/>
                <a:cs typeface="Times New Roman"/>
              </a:rPr>
              <a:t>exactly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right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binding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per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nucleon.</a:t>
            </a:r>
            <a:endParaRPr sz="1400">
              <a:latin typeface="Times New Roman"/>
              <a:cs typeface="Times New Roman"/>
            </a:endParaRPr>
          </a:p>
          <a:p>
            <a:pPr marL="394970" marR="6985" indent="-260350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Times New Roman"/>
                <a:cs typeface="Times New Roman"/>
              </a:rPr>
              <a:t>none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above.</a:t>
            </a:r>
            <a:r>
              <a:rPr dirty="0" sz="1400" spc="3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possibility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alpha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decay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doesn’t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depend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product’s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binding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per </a:t>
            </a:r>
            <a:r>
              <a:rPr dirty="0" sz="1400" spc="-10">
                <a:latin typeface="Times New Roman"/>
                <a:cs typeface="Times New Roman"/>
              </a:rPr>
              <a:t>nucleon.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67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360" b="1">
                <a:latin typeface="Georgia"/>
                <a:cs typeface="Georgi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A.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those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discussions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where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easily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get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tangled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up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positive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negative: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“high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binding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energy”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means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85" b="0" i="1">
                <a:latin typeface="Bookman Old Style"/>
                <a:cs typeface="Bookman Old Style"/>
              </a:rPr>
              <a:t>low</a:t>
            </a:r>
            <a:r>
              <a:rPr dirty="0" sz="1400" spc="225" b="0" i="1">
                <a:latin typeface="Bookman Old Style"/>
                <a:cs typeface="Bookman Old Style"/>
              </a:rPr>
              <a:t> </a:t>
            </a:r>
            <a:r>
              <a:rPr dirty="0" sz="1400" spc="-90" b="0" i="1">
                <a:latin typeface="Bookman Old Style"/>
                <a:cs typeface="Bookman Old Style"/>
              </a:rPr>
              <a:t>energy</a:t>
            </a:r>
            <a:r>
              <a:rPr dirty="0" sz="1400" spc="225" b="0" i="1">
                <a:latin typeface="Bookman Old Style"/>
                <a:cs typeface="Bookman Old Style"/>
              </a:rPr>
              <a:t> </a:t>
            </a:r>
            <a:r>
              <a:rPr dirty="0" sz="1400" spc="-40" b="0" i="1">
                <a:latin typeface="Bookman Old Style"/>
                <a:cs typeface="Bookman Old Style"/>
              </a:rPr>
              <a:t>particle,</a:t>
            </a:r>
            <a:r>
              <a:rPr dirty="0" sz="1400" spc="20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because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binding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energy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gave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up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when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formed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nucleus.</a:t>
            </a:r>
            <a:r>
              <a:rPr dirty="0" sz="1400" spc="114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daughter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nucleus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not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sufficiently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high </a:t>
            </a:r>
            <a:r>
              <a:rPr dirty="0" sz="1400">
                <a:latin typeface="Times New Roman"/>
                <a:cs typeface="Times New Roman"/>
              </a:rPr>
              <a:t>binding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energy,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means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sufficiently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low-energy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decay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happen.</a:t>
            </a:r>
            <a:r>
              <a:rPr dirty="0" sz="1400" spc="38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(Remember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decay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happen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total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final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products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decay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original </a:t>
            </a:r>
            <a:r>
              <a:rPr dirty="0" sz="1400" spc="55">
                <a:latin typeface="Times New Roman"/>
                <a:cs typeface="Times New Roman"/>
              </a:rPr>
              <a:t>parent.)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16559" algn="l"/>
                <a:tab pos="1007110" algn="l"/>
                <a:tab pos="2522220" algn="l"/>
                <a:tab pos="3433445" algn="l"/>
                <a:tab pos="3974465" algn="l"/>
                <a:tab pos="5180330" algn="l"/>
                <a:tab pos="5500370" algn="l"/>
                <a:tab pos="5880100" algn="l"/>
                <a:tab pos="7284084" algn="l"/>
                <a:tab pos="7936230" algn="l"/>
              </a:tabLst>
            </a:pPr>
            <a:r>
              <a:rPr dirty="0" spc="-25"/>
              <a:t>In</a:t>
            </a:r>
            <a:r>
              <a:rPr dirty="0"/>
              <a:t>	</a:t>
            </a:r>
            <a:r>
              <a:rPr dirty="0" spc="55"/>
              <a:t>any</a:t>
            </a:r>
            <a:r>
              <a:rPr dirty="0"/>
              <a:t>	</a:t>
            </a:r>
            <a:r>
              <a:rPr dirty="0" spc="-10"/>
              <a:t>radioactive</a:t>
            </a:r>
            <a:r>
              <a:rPr dirty="0"/>
              <a:t>	</a:t>
            </a:r>
            <a:r>
              <a:rPr dirty="0" spc="-10"/>
              <a:t>decay,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constant</a:t>
            </a:r>
            <a:r>
              <a:rPr dirty="0"/>
              <a:t>	</a:t>
            </a:r>
            <a:r>
              <a:rPr dirty="0" spc="65" b="0" i="1">
                <a:latin typeface="Bookman Old Style"/>
                <a:cs typeface="Bookman Old Style"/>
              </a:rPr>
              <a:t>λ</a:t>
            </a:r>
            <a:r>
              <a:rPr dirty="0" b="0" i="1">
                <a:latin typeface="Bookman Old Style"/>
                <a:cs typeface="Bookman Old Style"/>
              </a:rPr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-10"/>
              <a:t>Equations</a:t>
            </a:r>
            <a:r>
              <a:rPr dirty="0"/>
              <a:t>	</a:t>
            </a:r>
            <a:r>
              <a:rPr dirty="0" spc="-20"/>
              <a:t>12.3</a:t>
            </a:r>
            <a:r>
              <a:rPr dirty="0"/>
              <a:t>	</a:t>
            </a:r>
            <a:r>
              <a:rPr dirty="0" spc="-25"/>
              <a:t>on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384114"/>
            <a:ext cx="6976109" cy="321437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735"/>
              </a:spcBef>
            </a:pPr>
            <a:r>
              <a:rPr dirty="0" sz="2450">
                <a:latin typeface="Garamond"/>
                <a:cs typeface="Garamond"/>
              </a:rPr>
              <a:t>p.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582.</a:t>
            </a:r>
            <a:r>
              <a:rPr dirty="0" sz="2450" spc="-21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20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(Choose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marL="38671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must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greater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must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positive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number,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can’t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negative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negative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number,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can’t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positive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positive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negative.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16559" algn="l"/>
                <a:tab pos="1007110" algn="l"/>
                <a:tab pos="2522220" algn="l"/>
                <a:tab pos="3433445" algn="l"/>
                <a:tab pos="3974465" algn="l"/>
                <a:tab pos="5180330" algn="l"/>
                <a:tab pos="5500370" algn="l"/>
                <a:tab pos="5880100" algn="l"/>
                <a:tab pos="7284084" algn="l"/>
                <a:tab pos="7936230" algn="l"/>
              </a:tabLst>
            </a:pPr>
            <a:r>
              <a:rPr dirty="0" spc="-25"/>
              <a:t>In</a:t>
            </a:r>
            <a:r>
              <a:rPr dirty="0"/>
              <a:t>	</a:t>
            </a:r>
            <a:r>
              <a:rPr dirty="0" spc="55"/>
              <a:t>any</a:t>
            </a:r>
            <a:r>
              <a:rPr dirty="0"/>
              <a:t>	</a:t>
            </a:r>
            <a:r>
              <a:rPr dirty="0" spc="-10"/>
              <a:t>radioactive</a:t>
            </a:r>
            <a:r>
              <a:rPr dirty="0"/>
              <a:t>	</a:t>
            </a:r>
            <a:r>
              <a:rPr dirty="0" spc="-10"/>
              <a:t>decay,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constant</a:t>
            </a:r>
            <a:r>
              <a:rPr dirty="0"/>
              <a:t>	</a:t>
            </a:r>
            <a:r>
              <a:rPr dirty="0" spc="65" b="0" i="1">
                <a:latin typeface="Bookman Old Style"/>
                <a:cs typeface="Bookman Old Style"/>
              </a:rPr>
              <a:t>λ</a:t>
            </a:r>
            <a:r>
              <a:rPr dirty="0" b="0" i="1">
                <a:latin typeface="Bookman Old Style"/>
                <a:cs typeface="Bookman Old Style"/>
              </a:rPr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-10"/>
              <a:t>Equations</a:t>
            </a:r>
            <a:r>
              <a:rPr dirty="0"/>
              <a:t>	</a:t>
            </a:r>
            <a:r>
              <a:rPr dirty="0" spc="-20"/>
              <a:t>12.3</a:t>
            </a:r>
            <a:r>
              <a:rPr dirty="0"/>
              <a:t>	</a:t>
            </a:r>
            <a:r>
              <a:rPr dirty="0" spc="-25"/>
              <a:t>on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384114"/>
            <a:ext cx="8267065" cy="459359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1735"/>
              </a:spcBef>
            </a:pPr>
            <a:r>
              <a:rPr dirty="0" sz="2450">
                <a:latin typeface="Garamond"/>
                <a:cs typeface="Garamond"/>
              </a:rPr>
              <a:t>p.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582.</a:t>
            </a:r>
            <a:r>
              <a:rPr dirty="0" sz="2450" spc="-21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20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(Choose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marL="39433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must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greater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must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positive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number,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can’t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negative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negative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number,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can’t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positive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positive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negative.</a:t>
            </a:r>
            <a:endParaRPr sz="2450">
              <a:latin typeface="Garamond"/>
              <a:cs typeface="Garamond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280" b="1">
                <a:latin typeface="Georgia"/>
                <a:cs typeface="Georgia"/>
              </a:rPr>
              <a:t>  </a:t>
            </a: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negative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imply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your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sample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growing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rather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shrinking!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(You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immediately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throw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out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meaningless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since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λ</a:t>
            </a:r>
            <a:r>
              <a:rPr dirty="0" sz="2450" spc="50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Garamond"/>
                <a:cs typeface="Garamond"/>
              </a:rPr>
              <a:t>isn’t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unitless.)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817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305"/>
              <a:t> </a:t>
            </a:r>
            <a:r>
              <a:rPr dirty="0" spc="65"/>
              <a:t>many</a:t>
            </a:r>
            <a:r>
              <a:rPr dirty="0" spc="310"/>
              <a:t> </a:t>
            </a:r>
            <a:r>
              <a:rPr dirty="0"/>
              <a:t>identical</a:t>
            </a:r>
            <a:r>
              <a:rPr dirty="0" spc="305"/>
              <a:t> </a:t>
            </a:r>
            <a:r>
              <a:rPr dirty="0"/>
              <a:t>nuclei</a:t>
            </a:r>
            <a:r>
              <a:rPr dirty="0" spc="310"/>
              <a:t> </a:t>
            </a:r>
            <a:r>
              <a:rPr dirty="0"/>
              <a:t>decay</a:t>
            </a:r>
            <a:r>
              <a:rPr dirty="0" spc="305"/>
              <a:t> </a:t>
            </a:r>
            <a:r>
              <a:rPr dirty="0"/>
              <a:t>through</a:t>
            </a:r>
            <a:r>
              <a:rPr dirty="0" spc="305"/>
              <a:t> </a:t>
            </a:r>
            <a:r>
              <a:rPr dirty="0"/>
              <a:t>electron</a:t>
            </a:r>
            <a:r>
              <a:rPr dirty="0" spc="310"/>
              <a:t> </a:t>
            </a:r>
            <a:r>
              <a:rPr dirty="0"/>
              <a:t>emission,</a:t>
            </a:r>
            <a:r>
              <a:rPr dirty="0" spc="310"/>
              <a:t> </a:t>
            </a:r>
            <a:r>
              <a:rPr dirty="0" spc="-25"/>
              <a:t>the </a:t>
            </a:r>
            <a:r>
              <a:rPr dirty="0" spc="50"/>
              <a:t>emitted</a:t>
            </a:r>
            <a:r>
              <a:rPr dirty="0" spc="75"/>
              <a:t> </a:t>
            </a:r>
            <a:r>
              <a:rPr dirty="0"/>
              <a:t>antineutrinos</a:t>
            </a:r>
            <a:r>
              <a:rPr dirty="0" spc="75"/>
              <a:t> </a:t>
            </a:r>
            <a:r>
              <a:rPr dirty="0"/>
              <a:t>emerge</a:t>
            </a:r>
            <a:r>
              <a:rPr dirty="0" spc="75"/>
              <a:t> </a:t>
            </a:r>
            <a:r>
              <a:rPr dirty="0" spc="55"/>
              <a:t>with</a:t>
            </a:r>
            <a:r>
              <a:rPr dirty="0" spc="75"/>
              <a:t> </a:t>
            </a:r>
            <a:r>
              <a:rPr dirty="0" spc="130"/>
              <a:t>a</a:t>
            </a:r>
            <a:r>
              <a:rPr dirty="0" spc="75"/>
              <a:t> </a:t>
            </a:r>
            <a:r>
              <a:rPr dirty="0"/>
              <a:t>range</a:t>
            </a:r>
            <a:r>
              <a:rPr dirty="0" spc="75"/>
              <a:t> </a:t>
            </a:r>
            <a:r>
              <a:rPr dirty="0" spc="-114"/>
              <a:t>of</a:t>
            </a:r>
            <a:r>
              <a:rPr dirty="0" spc="75"/>
              <a:t> </a:t>
            </a:r>
            <a:r>
              <a:rPr dirty="0"/>
              <a:t>possible</a:t>
            </a:r>
            <a:r>
              <a:rPr dirty="0" spc="75"/>
              <a:t> </a:t>
            </a:r>
            <a:r>
              <a:rPr dirty="0"/>
              <a:t>kinetic</a:t>
            </a:r>
            <a:r>
              <a:rPr dirty="0" spc="75"/>
              <a:t> </a:t>
            </a:r>
            <a:r>
              <a:rPr dirty="0" spc="-10"/>
              <a:t>ener- </a:t>
            </a:r>
            <a:r>
              <a:rPr dirty="0"/>
              <a:t>gies.</a:t>
            </a:r>
            <a:r>
              <a:rPr dirty="0" spc="60"/>
              <a:t>  </a:t>
            </a:r>
            <a:r>
              <a:rPr dirty="0"/>
              <a:t>When</a:t>
            </a:r>
            <a:r>
              <a:rPr dirty="0" spc="335"/>
              <a:t> </a:t>
            </a:r>
            <a:r>
              <a:rPr dirty="0" spc="65"/>
              <a:t>many</a:t>
            </a:r>
            <a:r>
              <a:rPr dirty="0" spc="330"/>
              <a:t> </a:t>
            </a:r>
            <a:r>
              <a:rPr dirty="0"/>
              <a:t>identical</a:t>
            </a:r>
            <a:r>
              <a:rPr dirty="0" spc="335"/>
              <a:t> </a:t>
            </a:r>
            <a:r>
              <a:rPr dirty="0"/>
              <a:t>nuclei</a:t>
            </a:r>
            <a:r>
              <a:rPr dirty="0" spc="335"/>
              <a:t> </a:t>
            </a:r>
            <a:r>
              <a:rPr dirty="0"/>
              <a:t>decay</a:t>
            </a:r>
            <a:r>
              <a:rPr dirty="0" spc="340"/>
              <a:t> </a:t>
            </a:r>
            <a:r>
              <a:rPr dirty="0" spc="60"/>
              <a:t>by</a:t>
            </a:r>
            <a:r>
              <a:rPr dirty="0" spc="335"/>
              <a:t> </a:t>
            </a:r>
            <a:r>
              <a:rPr dirty="0"/>
              <a:t>capturing</a:t>
            </a:r>
            <a:r>
              <a:rPr dirty="0" spc="335"/>
              <a:t> </a:t>
            </a:r>
            <a:r>
              <a:rPr dirty="0" spc="65"/>
              <a:t>an</a:t>
            </a:r>
            <a:r>
              <a:rPr dirty="0" spc="340"/>
              <a:t> </a:t>
            </a:r>
            <a:r>
              <a:rPr dirty="0" spc="-10"/>
              <a:t>electron </a:t>
            </a:r>
            <a:r>
              <a:rPr dirty="0"/>
              <a:t>from</a:t>
            </a:r>
            <a:r>
              <a:rPr dirty="0" spc="425"/>
              <a:t> </a:t>
            </a:r>
            <a:r>
              <a:rPr dirty="0"/>
              <a:t>the</a:t>
            </a:r>
            <a:r>
              <a:rPr dirty="0" spc="560"/>
              <a:t> </a:t>
            </a:r>
            <a:r>
              <a:rPr dirty="0"/>
              <a:t>innermost</a:t>
            </a:r>
            <a:r>
              <a:rPr dirty="0" spc="560"/>
              <a:t> </a:t>
            </a:r>
            <a:r>
              <a:rPr dirty="0"/>
              <a:t>shell,</a:t>
            </a:r>
            <a:r>
              <a:rPr dirty="0" spc="20"/>
              <a:t>  </a:t>
            </a:r>
            <a:r>
              <a:rPr dirty="0"/>
              <a:t>do</a:t>
            </a:r>
            <a:r>
              <a:rPr dirty="0" spc="560"/>
              <a:t> </a:t>
            </a:r>
            <a:r>
              <a:rPr dirty="0"/>
              <a:t>the</a:t>
            </a:r>
            <a:r>
              <a:rPr dirty="0" spc="560"/>
              <a:t> </a:t>
            </a:r>
            <a:r>
              <a:rPr dirty="0" spc="50"/>
              <a:t>emitted</a:t>
            </a:r>
            <a:r>
              <a:rPr dirty="0" spc="560"/>
              <a:t> </a:t>
            </a:r>
            <a:r>
              <a:rPr dirty="0"/>
              <a:t>neutrinos</a:t>
            </a:r>
            <a:r>
              <a:rPr dirty="0" spc="560"/>
              <a:t> </a:t>
            </a:r>
            <a:r>
              <a:rPr dirty="0" spc="-5"/>
              <a:t>.</a:t>
            </a:r>
            <a:r>
              <a:rPr dirty="0" spc="-150"/>
              <a:t> </a:t>
            </a:r>
            <a:r>
              <a:rPr dirty="0" spc="-5"/>
              <a:t>.</a:t>
            </a:r>
            <a:r>
              <a:rPr dirty="0" spc="-150"/>
              <a:t> </a:t>
            </a:r>
            <a:r>
              <a:rPr dirty="0" spc="-5"/>
              <a:t>.</a:t>
            </a:r>
            <a:r>
              <a:rPr dirty="0" spc="-15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3180783"/>
            <a:ext cx="6793865" cy="103759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come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range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kinetic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energies?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nearly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kinetic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energy?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778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12.4.</a:t>
            </a:r>
            <a:r>
              <a:rPr dirty="0" sz="1200" spc="19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THREE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TYPES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DECAY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817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305"/>
              <a:t> </a:t>
            </a:r>
            <a:r>
              <a:rPr dirty="0" spc="65"/>
              <a:t>many</a:t>
            </a:r>
            <a:r>
              <a:rPr dirty="0" spc="310"/>
              <a:t> </a:t>
            </a:r>
            <a:r>
              <a:rPr dirty="0"/>
              <a:t>identical</a:t>
            </a:r>
            <a:r>
              <a:rPr dirty="0" spc="305"/>
              <a:t> </a:t>
            </a:r>
            <a:r>
              <a:rPr dirty="0"/>
              <a:t>nuclei</a:t>
            </a:r>
            <a:r>
              <a:rPr dirty="0" spc="310"/>
              <a:t> </a:t>
            </a:r>
            <a:r>
              <a:rPr dirty="0"/>
              <a:t>decay</a:t>
            </a:r>
            <a:r>
              <a:rPr dirty="0" spc="305"/>
              <a:t> </a:t>
            </a:r>
            <a:r>
              <a:rPr dirty="0"/>
              <a:t>through</a:t>
            </a:r>
            <a:r>
              <a:rPr dirty="0" spc="305"/>
              <a:t> </a:t>
            </a:r>
            <a:r>
              <a:rPr dirty="0"/>
              <a:t>electron</a:t>
            </a:r>
            <a:r>
              <a:rPr dirty="0" spc="310"/>
              <a:t> </a:t>
            </a:r>
            <a:r>
              <a:rPr dirty="0"/>
              <a:t>emission,</a:t>
            </a:r>
            <a:r>
              <a:rPr dirty="0" spc="310"/>
              <a:t> </a:t>
            </a:r>
            <a:r>
              <a:rPr dirty="0" spc="-25"/>
              <a:t>the </a:t>
            </a:r>
            <a:r>
              <a:rPr dirty="0" spc="50"/>
              <a:t>emitted</a:t>
            </a:r>
            <a:r>
              <a:rPr dirty="0" spc="75"/>
              <a:t> </a:t>
            </a:r>
            <a:r>
              <a:rPr dirty="0"/>
              <a:t>antineutrinos</a:t>
            </a:r>
            <a:r>
              <a:rPr dirty="0" spc="75"/>
              <a:t> </a:t>
            </a:r>
            <a:r>
              <a:rPr dirty="0"/>
              <a:t>emerge</a:t>
            </a:r>
            <a:r>
              <a:rPr dirty="0" spc="75"/>
              <a:t> </a:t>
            </a:r>
            <a:r>
              <a:rPr dirty="0" spc="55"/>
              <a:t>with</a:t>
            </a:r>
            <a:r>
              <a:rPr dirty="0" spc="75"/>
              <a:t> </a:t>
            </a:r>
            <a:r>
              <a:rPr dirty="0" spc="130"/>
              <a:t>a</a:t>
            </a:r>
            <a:r>
              <a:rPr dirty="0" spc="75"/>
              <a:t> </a:t>
            </a:r>
            <a:r>
              <a:rPr dirty="0"/>
              <a:t>range</a:t>
            </a:r>
            <a:r>
              <a:rPr dirty="0" spc="75"/>
              <a:t> </a:t>
            </a:r>
            <a:r>
              <a:rPr dirty="0" spc="-114"/>
              <a:t>of</a:t>
            </a:r>
            <a:r>
              <a:rPr dirty="0" spc="75"/>
              <a:t> </a:t>
            </a:r>
            <a:r>
              <a:rPr dirty="0"/>
              <a:t>possible</a:t>
            </a:r>
            <a:r>
              <a:rPr dirty="0" spc="75"/>
              <a:t> </a:t>
            </a:r>
            <a:r>
              <a:rPr dirty="0"/>
              <a:t>kinetic</a:t>
            </a:r>
            <a:r>
              <a:rPr dirty="0" spc="75"/>
              <a:t> </a:t>
            </a:r>
            <a:r>
              <a:rPr dirty="0" spc="-10"/>
              <a:t>ener- </a:t>
            </a:r>
            <a:r>
              <a:rPr dirty="0"/>
              <a:t>gies.</a:t>
            </a:r>
            <a:r>
              <a:rPr dirty="0" spc="60"/>
              <a:t>  </a:t>
            </a:r>
            <a:r>
              <a:rPr dirty="0"/>
              <a:t>When</a:t>
            </a:r>
            <a:r>
              <a:rPr dirty="0" spc="335"/>
              <a:t> </a:t>
            </a:r>
            <a:r>
              <a:rPr dirty="0" spc="65"/>
              <a:t>many</a:t>
            </a:r>
            <a:r>
              <a:rPr dirty="0" spc="330"/>
              <a:t> </a:t>
            </a:r>
            <a:r>
              <a:rPr dirty="0"/>
              <a:t>identical</a:t>
            </a:r>
            <a:r>
              <a:rPr dirty="0" spc="335"/>
              <a:t> </a:t>
            </a:r>
            <a:r>
              <a:rPr dirty="0"/>
              <a:t>nuclei</a:t>
            </a:r>
            <a:r>
              <a:rPr dirty="0" spc="335"/>
              <a:t> </a:t>
            </a:r>
            <a:r>
              <a:rPr dirty="0"/>
              <a:t>decay</a:t>
            </a:r>
            <a:r>
              <a:rPr dirty="0" spc="340"/>
              <a:t> </a:t>
            </a:r>
            <a:r>
              <a:rPr dirty="0" spc="60"/>
              <a:t>by</a:t>
            </a:r>
            <a:r>
              <a:rPr dirty="0" spc="335"/>
              <a:t> </a:t>
            </a:r>
            <a:r>
              <a:rPr dirty="0"/>
              <a:t>capturing</a:t>
            </a:r>
            <a:r>
              <a:rPr dirty="0" spc="335"/>
              <a:t> </a:t>
            </a:r>
            <a:r>
              <a:rPr dirty="0" spc="65"/>
              <a:t>an</a:t>
            </a:r>
            <a:r>
              <a:rPr dirty="0" spc="340"/>
              <a:t> </a:t>
            </a:r>
            <a:r>
              <a:rPr dirty="0" spc="-10"/>
              <a:t>electron </a:t>
            </a:r>
            <a:r>
              <a:rPr dirty="0"/>
              <a:t>from</a:t>
            </a:r>
            <a:r>
              <a:rPr dirty="0" spc="425"/>
              <a:t> </a:t>
            </a:r>
            <a:r>
              <a:rPr dirty="0"/>
              <a:t>the</a:t>
            </a:r>
            <a:r>
              <a:rPr dirty="0" spc="560"/>
              <a:t> </a:t>
            </a:r>
            <a:r>
              <a:rPr dirty="0"/>
              <a:t>innermost</a:t>
            </a:r>
            <a:r>
              <a:rPr dirty="0" spc="560"/>
              <a:t> </a:t>
            </a:r>
            <a:r>
              <a:rPr dirty="0"/>
              <a:t>shell,</a:t>
            </a:r>
            <a:r>
              <a:rPr dirty="0" spc="20"/>
              <a:t>  </a:t>
            </a:r>
            <a:r>
              <a:rPr dirty="0"/>
              <a:t>do</a:t>
            </a:r>
            <a:r>
              <a:rPr dirty="0" spc="560"/>
              <a:t> </a:t>
            </a:r>
            <a:r>
              <a:rPr dirty="0"/>
              <a:t>the</a:t>
            </a:r>
            <a:r>
              <a:rPr dirty="0" spc="560"/>
              <a:t> </a:t>
            </a:r>
            <a:r>
              <a:rPr dirty="0" spc="50"/>
              <a:t>emitted</a:t>
            </a:r>
            <a:r>
              <a:rPr dirty="0" spc="560"/>
              <a:t> </a:t>
            </a:r>
            <a:r>
              <a:rPr dirty="0"/>
              <a:t>neutrinos</a:t>
            </a:r>
            <a:r>
              <a:rPr dirty="0" spc="560"/>
              <a:t> </a:t>
            </a:r>
            <a:r>
              <a:rPr dirty="0" spc="-5"/>
              <a:t>.</a:t>
            </a:r>
            <a:r>
              <a:rPr dirty="0" spc="-150"/>
              <a:t> </a:t>
            </a:r>
            <a:r>
              <a:rPr dirty="0" spc="-5"/>
              <a:t>.</a:t>
            </a:r>
            <a:r>
              <a:rPr dirty="0" spc="-150"/>
              <a:t> </a:t>
            </a:r>
            <a:r>
              <a:rPr dirty="0" spc="-5"/>
              <a:t>.</a:t>
            </a:r>
            <a:r>
              <a:rPr dirty="0" spc="-15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180783"/>
            <a:ext cx="8268334" cy="439102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come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range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kinetic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energies?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nearly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kinetic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energy?</a:t>
            </a:r>
            <a:endParaRPr sz="2450">
              <a:latin typeface="Garamond"/>
              <a:cs typeface="Garamond"/>
            </a:endParaRPr>
          </a:p>
          <a:p>
            <a:pPr algn="just" marL="12700">
              <a:lnSpc>
                <a:spcPct val="100000"/>
              </a:lnSpc>
              <a:spcBef>
                <a:spcPts val="1939"/>
              </a:spcBef>
            </a:pPr>
            <a:r>
              <a:rPr dirty="0" sz="2450" spc="-25" b="1">
                <a:latin typeface="Georgia"/>
                <a:cs typeface="Georgia"/>
              </a:rPr>
              <a:t>Solution:</a:t>
            </a:r>
            <a:r>
              <a:rPr dirty="0" sz="2450" spc="-5" b="1">
                <a:latin typeface="Georgia"/>
                <a:cs typeface="Georgia"/>
              </a:rPr>
              <a:t>  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  <a:p>
            <a:pPr algn="just" marL="23495" marR="5080">
              <a:lnSpc>
                <a:spcPct val="101699"/>
              </a:lnSpc>
              <a:spcBef>
                <a:spcPts val="595"/>
              </a:spcBef>
            </a:pPr>
            <a:r>
              <a:rPr dirty="0" sz="2450">
                <a:latin typeface="Garamond"/>
                <a:cs typeface="Garamond"/>
              </a:rPr>
              <a:t>When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emit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electron,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electron—</a:t>
            </a:r>
            <a:r>
              <a:rPr dirty="0" sz="2450">
                <a:latin typeface="Garamond"/>
                <a:cs typeface="Garamond"/>
              </a:rPr>
              <a:t>floating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freely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through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universe—</a:t>
            </a: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energies,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leaving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wide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range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antineutrino.</a:t>
            </a:r>
            <a:r>
              <a:rPr dirty="0" sz="2450" spc="265">
                <a:latin typeface="Garamond"/>
                <a:cs typeface="Garamond"/>
              </a:rPr>
              <a:t>  </a:t>
            </a:r>
            <a:r>
              <a:rPr dirty="0" sz="2450" spc="110">
                <a:latin typeface="Garamond"/>
                <a:cs typeface="Garamond"/>
              </a:rPr>
              <a:t>But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particu- </a:t>
            </a:r>
            <a:r>
              <a:rPr dirty="0" sz="2450" spc="75">
                <a:latin typeface="Garamond"/>
                <a:cs typeface="Garamond"/>
              </a:rPr>
              <a:t>lar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shell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particular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type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particular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(the </a:t>
            </a:r>
            <a:r>
              <a:rPr dirty="0" sz="2450">
                <a:latin typeface="Garamond"/>
                <a:cs typeface="Garamond"/>
              </a:rPr>
              <a:t>eigenvalue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eigenstate),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informa- </a:t>
            </a:r>
            <a:r>
              <a:rPr dirty="0" sz="2450">
                <a:latin typeface="Garamond"/>
                <a:cs typeface="Garamond"/>
              </a:rPr>
              <a:t>tion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need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calculate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energetics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reaction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see </a:t>
            </a:r>
            <a:r>
              <a:rPr dirty="0" sz="2450">
                <a:latin typeface="Garamond"/>
                <a:cs typeface="Garamond"/>
              </a:rPr>
              <a:t>how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much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left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antineutrino.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128529" y="878291"/>
            <a:ext cx="284543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12.5.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878291"/>
            <a:ext cx="362585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12.5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25" b="1">
                <a:latin typeface="Georgia"/>
                <a:cs typeface="Georgia"/>
              </a:rPr>
              <a:t>Nuclear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50" b="1">
                <a:latin typeface="Georgia"/>
                <a:cs typeface="Georgia"/>
              </a:rPr>
              <a:t>Fission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80" b="1">
                <a:latin typeface="Georgia"/>
                <a:cs typeface="Georgia"/>
              </a:rPr>
              <a:t>Fusion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16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12.5.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114"/>
              <a:t> </a:t>
            </a:r>
            <a:r>
              <a:rPr dirty="0"/>
              <a:t>you</a:t>
            </a:r>
            <a:r>
              <a:rPr dirty="0" spc="125"/>
              <a:t> </a:t>
            </a:r>
            <a:r>
              <a:rPr dirty="0"/>
              <a:t>fire</a:t>
            </a:r>
            <a:r>
              <a:rPr dirty="0" spc="120"/>
              <a:t> </a:t>
            </a:r>
            <a:r>
              <a:rPr dirty="0" spc="130"/>
              <a:t>a</a:t>
            </a:r>
            <a:r>
              <a:rPr dirty="0" spc="135"/>
              <a:t> </a:t>
            </a:r>
            <a:r>
              <a:rPr dirty="0"/>
              <a:t>beam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30"/>
              <a:t> </a:t>
            </a:r>
            <a:r>
              <a:rPr dirty="0"/>
              <a:t>particles</a:t>
            </a:r>
            <a:r>
              <a:rPr dirty="0" spc="120"/>
              <a:t> </a:t>
            </a:r>
            <a:r>
              <a:rPr dirty="0" spc="145"/>
              <a:t>at</a:t>
            </a:r>
            <a:r>
              <a:rPr dirty="0" spc="125"/>
              <a:t> </a:t>
            </a:r>
            <a:r>
              <a:rPr dirty="0" spc="130"/>
              <a:t>a</a:t>
            </a:r>
            <a:r>
              <a:rPr dirty="0" spc="120"/>
              <a:t> </a:t>
            </a:r>
            <a:r>
              <a:rPr dirty="0" spc="55"/>
              <a:t>thin</a:t>
            </a:r>
            <a:r>
              <a:rPr dirty="0" spc="130"/>
              <a:t> </a:t>
            </a:r>
            <a:r>
              <a:rPr dirty="0" spc="85"/>
              <a:t>target</a:t>
            </a:r>
            <a:r>
              <a:rPr dirty="0" spc="125"/>
              <a:t> </a:t>
            </a:r>
            <a:r>
              <a:rPr dirty="0" spc="55"/>
              <a:t>and</a:t>
            </a:r>
            <a:r>
              <a:rPr dirty="0" spc="130"/>
              <a:t> </a:t>
            </a:r>
            <a:r>
              <a:rPr dirty="0" spc="-10"/>
              <a:t>measure </a:t>
            </a:r>
            <a:r>
              <a:rPr dirty="0" spc="114"/>
              <a:t>that</a:t>
            </a:r>
            <a:r>
              <a:rPr dirty="0" spc="180"/>
              <a:t> </a:t>
            </a:r>
            <a:r>
              <a:rPr dirty="0"/>
              <a:t>Reaction</a:t>
            </a:r>
            <a:r>
              <a:rPr dirty="0" spc="185"/>
              <a:t> </a:t>
            </a:r>
            <a:r>
              <a:rPr dirty="0"/>
              <a:t>A</a:t>
            </a:r>
            <a:r>
              <a:rPr dirty="0" spc="180"/>
              <a:t> </a:t>
            </a:r>
            <a:r>
              <a:rPr dirty="0"/>
              <a:t>is</a:t>
            </a:r>
            <a:r>
              <a:rPr dirty="0" spc="185"/>
              <a:t> </a:t>
            </a:r>
            <a:r>
              <a:rPr dirty="0"/>
              <a:t>three</a:t>
            </a:r>
            <a:r>
              <a:rPr dirty="0" spc="180"/>
              <a:t> </a:t>
            </a:r>
            <a:r>
              <a:rPr dirty="0"/>
              <a:t>times</a:t>
            </a:r>
            <a:r>
              <a:rPr dirty="0" spc="185"/>
              <a:t> </a:t>
            </a:r>
            <a:r>
              <a:rPr dirty="0" spc="65"/>
              <a:t>as</a:t>
            </a:r>
            <a:r>
              <a:rPr dirty="0" spc="180"/>
              <a:t> </a:t>
            </a:r>
            <a:r>
              <a:rPr dirty="0"/>
              <a:t>likely</a:t>
            </a:r>
            <a:r>
              <a:rPr dirty="0" spc="185"/>
              <a:t> </a:t>
            </a:r>
            <a:r>
              <a:rPr dirty="0" spc="65"/>
              <a:t>as</a:t>
            </a:r>
            <a:r>
              <a:rPr dirty="0" spc="180"/>
              <a:t> </a:t>
            </a:r>
            <a:r>
              <a:rPr dirty="0"/>
              <a:t>Reaction</a:t>
            </a:r>
            <a:r>
              <a:rPr dirty="0" spc="180"/>
              <a:t> </a:t>
            </a:r>
            <a:r>
              <a:rPr dirty="0" spc="90"/>
              <a:t>B.</a:t>
            </a:r>
            <a:r>
              <a:rPr dirty="0" spc="185"/>
              <a:t> </a:t>
            </a:r>
            <a:r>
              <a:rPr dirty="0" spc="114"/>
              <a:t>What</a:t>
            </a:r>
            <a:r>
              <a:rPr dirty="0" spc="180"/>
              <a:t> </a:t>
            </a:r>
            <a:r>
              <a:rPr dirty="0" spc="-20"/>
              <a:t>does </a:t>
            </a:r>
            <a:r>
              <a:rPr dirty="0" spc="114"/>
              <a:t>that</a:t>
            </a:r>
            <a:r>
              <a:rPr dirty="0" spc="65"/>
              <a:t> </a:t>
            </a:r>
            <a:r>
              <a:rPr dirty="0" spc="55"/>
              <a:t>tell</a:t>
            </a:r>
            <a:r>
              <a:rPr dirty="0" spc="75"/>
              <a:t> </a:t>
            </a:r>
            <a:r>
              <a:rPr dirty="0"/>
              <a:t>you</a:t>
            </a:r>
            <a:r>
              <a:rPr dirty="0" spc="70"/>
              <a:t> </a:t>
            </a:r>
            <a:r>
              <a:rPr dirty="0" spc="55"/>
              <a:t>about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/>
              <a:t>cross</a:t>
            </a:r>
            <a:r>
              <a:rPr dirty="0" spc="65"/>
              <a:t> </a:t>
            </a:r>
            <a:r>
              <a:rPr dirty="0"/>
              <a:t>sections</a:t>
            </a:r>
            <a:r>
              <a:rPr dirty="0" spc="70"/>
              <a:t> </a:t>
            </a:r>
            <a:r>
              <a:rPr dirty="0"/>
              <a:t>for</a:t>
            </a:r>
            <a:r>
              <a:rPr dirty="0" spc="70"/>
              <a:t> </a:t>
            </a:r>
            <a:r>
              <a:rPr dirty="0"/>
              <a:t>those</a:t>
            </a:r>
            <a:r>
              <a:rPr dirty="0" spc="70"/>
              <a:t> </a:t>
            </a:r>
            <a:r>
              <a:rPr dirty="0"/>
              <a:t>reactions?</a:t>
            </a:r>
            <a:r>
              <a:rPr dirty="0" spc="42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801205"/>
            <a:ext cx="8308975" cy="2935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60" b="0" i="1">
                <a:latin typeface="Bookman Old Style"/>
                <a:cs typeface="Bookman Old Style"/>
              </a:rPr>
              <a:t>σ</a:t>
            </a:r>
            <a:r>
              <a:rPr dirty="0" baseline="-14905" sz="3075" spc="89" b="0" i="1">
                <a:latin typeface="Bookman Old Style"/>
                <a:cs typeface="Bookman Old Style"/>
              </a:rPr>
              <a:t>A</a:t>
            </a:r>
            <a:r>
              <a:rPr dirty="0" baseline="-14905" sz="3075" spc="179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3</a:t>
            </a:r>
            <a:r>
              <a:rPr dirty="0" sz="2450" spc="-25" b="0" i="1">
                <a:latin typeface="Bookman Old Style"/>
                <a:cs typeface="Bookman Old Style"/>
              </a:rPr>
              <a:t>σ</a:t>
            </a:r>
            <a:r>
              <a:rPr dirty="0" baseline="-14905" sz="3075" spc="-37" b="0" i="1">
                <a:latin typeface="Bookman Old Style"/>
                <a:cs typeface="Bookman Old Style"/>
              </a:rPr>
              <a:t>B</a:t>
            </a:r>
            <a:endParaRPr baseline="-14905" sz="3075">
              <a:latin typeface="Bookman Old Style"/>
              <a:cs typeface="Bookman Old Style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60" b="0" i="1">
                <a:latin typeface="Bookman Old Style"/>
                <a:cs typeface="Bookman Old Style"/>
              </a:rPr>
              <a:t>σ</a:t>
            </a:r>
            <a:r>
              <a:rPr dirty="0" baseline="-14905" sz="3075" spc="89" b="0" i="1">
                <a:latin typeface="Bookman Old Style"/>
                <a:cs typeface="Bookman Old Style"/>
              </a:rPr>
              <a:t>A</a:t>
            </a:r>
            <a:r>
              <a:rPr dirty="0" baseline="-14905" sz="3075" spc="179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σ</a:t>
            </a:r>
            <a:r>
              <a:rPr dirty="0" baseline="-14905" sz="3075" spc="-30" b="0" i="1">
                <a:latin typeface="Bookman Old Style"/>
                <a:cs typeface="Bookman Old Style"/>
              </a:rPr>
              <a:t>B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60" b="0" i="1">
                <a:latin typeface="Bookman Old Style"/>
                <a:cs typeface="Bookman Old Style"/>
              </a:rPr>
              <a:t>σ</a:t>
            </a:r>
            <a:r>
              <a:rPr dirty="0" baseline="-14905" sz="3075" spc="89" b="0" i="1">
                <a:latin typeface="Bookman Old Style"/>
                <a:cs typeface="Bookman Old Style"/>
              </a:rPr>
              <a:t>A</a:t>
            </a:r>
            <a:r>
              <a:rPr dirty="0" baseline="-14905" sz="3075" spc="179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9</a:t>
            </a:r>
            <a:r>
              <a:rPr dirty="0" sz="2450" spc="-25" b="0" i="1">
                <a:latin typeface="Bookman Old Style"/>
                <a:cs typeface="Bookman Old Style"/>
              </a:rPr>
              <a:t>σ</a:t>
            </a:r>
            <a:r>
              <a:rPr dirty="0" baseline="-14905" sz="3075" spc="-37" b="0" i="1">
                <a:latin typeface="Bookman Old Style"/>
                <a:cs typeface="Bookman Old Style"/>
              </a:rPr>
              <a:t>B</a:t>
            </a:r>
            <a:endParaRPr baseline="-14905" sz="3075">
              <a:latin typeface="Bookman Old Style"/>
              <a:cs typeface="Bookman Old Style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12115" algn="l"/>
              </a:tabLst>
            </a:pPr>
            <a:r>
              <a:rPr dirty="0" sz="2450" spc="60" b="0" i="1">
                <a:latin typeface="Bookman Old Style"/>
                <a:cs typeface="Bookman Old Style"/>
              </a:rPr>
              <a:t>σ</a:t>
            </a:r>
            <a:r>
              <a:rPr dirty="0" baseline="-14905" sz="3075" spc="89" b="0" i="1">
                <a:latin typeface="Bookman Old Style"/>
                <a:cs typeface="Bookman Old Style"/>
              </a:rPr>
              <a:t>A</a:t>
            </a:r>
            <a:r>
              <a:rPr dirty="0" baseline="-14905" sz="3075" spc="179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σ</a:t>
            </a:r>
            <a:r>
              <a:rPr dirty="0" baseline="-14905" sz="3075" spc="-30" b="0" i="1">
                <a:latin typeface="Bookman Old Style"/>
                <a:cs typeface="Bookman Old Style"/>
              </a:rPr>
              <a:t>B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Garamond"/>
                <a:cs typeface="Garamond"/>
              </a:rPr>
              <a:t>9</a:t>
            </a:r>
            <a:endParaRPr sz="2450">
              <a:latin typeface="Garamond"/>
              <a:cs typeface="Garamond"/>
            </a:endParaRPr>
          </a:p>
          <a:p>
            <a:pPr marL="412115" marR="30480" indent="-34988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13384" algn="l"/>
                <a:tab pos="1106170" algn="l"/>
                <a:tab pos="1790700" algn="l"/>
                <a:tab pos="2336800" algn="l"/>
                <a:tab pos="3115310" algn="l"/>
                <a:tab pos="3695065" algn="l"/>
                <a:tab pos="4081145" algn="l"/>
                <a:tab pos="4871085" algn="l"/>
                <a:tab pos="5508625" algn="l"/>
                <a:tab pos="6038850" algn="l"/>
                <a:tab pos="6779259" algn="l"/>
                <a:tab pos="7886700" algn="l"/>
              </a:tabLst>
            </a:pPr>
            <a:r>
              <a:rPr dirty="0" sz="2450" spc="30">
                <a:latin typeface="Garamond"/>
                <a:cs typeface="Garamond"/>
              </a:rPr>
              <a:t>This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does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not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allow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you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know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how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cross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sections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related.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16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12.5.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114"/>
              <a:t> </a:t>
            </a:r>
            <a:r>
              <a:rPr dirty="0"/>
              <a:t>you</a:t>
            </a:r>
            <a:r>
              <a:rPr dirty="0" spc="125"/>
              <a:t> </a:t>
            </a:r>
            <a:r>
              <a:rPr dirty="0"/>
              <a:t>fire</a:t>
            </a:r>
            <a:r>
              <a:rPr dirty="0" spc="120"/>
              <a:t> </a:t>
            </a:r>
            <a:r>
              <a:rPr dirty="0" spc="130"/>
              <a:t>a</a:t>
            </a:r>
            <a:r>
              <a:rPr dirty="0" spc="135"/>
              <a:t> </a:t>
            </a:r>
            <a:r>
              <a:rPr dirty="0"/>
              <a:t>beam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30"/>
              <a:t> </a:t>
            </a:r>
            <a:r>
              <a:rPr dirty="0"/>
              <a:t>particles</a:t>
            </a:r>
            <a:r>
              <a:rPr dirty="0" spc="120"/>
              <a:t> </a:t>
            </a:r>
            <a:r>
              <a:rPr dirty="0" spc="145"/>
              <a:t>at</a:t>
            </a:r>
            <a:r>
              <a:rPr dirty="0" spc="125"/>
              <a:t> </a:t>
            </a:r>
            <a:r>
              <a:rPr dirty="0" spc="130"/>
              <a:t>a</a:t>
            </a:r>
            <a:r>
              <a:rPr dirty="0" spc="120"/>
              <a:t> </a:t>
            </a:r>
            <a:r>
              <a:rPr dirty="0" spc="55"/>
              <a:t>thin</a:t>
            </a:r>
            <a:r>
              <a:rPr dirty="0" spc="130"/>
              <a:t> </a:t>
            </a:r>
            <a:r>
              <a:rPr dirty="0" spc="85"/>
              <a:t>target</a:t>
            </a:r>
            <a:r>
              <a:rPr dirty="0" spc="125"/>
              <a:t> </a:t>
            </a:r>
            <a:r>
              <a:rPr dirty="0" spc="55"/>
              <a:t>and</a:t>
            </a:r>
            <a:r>
              <a:rPr dirty="0" spc="130"/>
              <a:t> </a:t>
            </a:r>
            <a:r>
              <a:rPr dirty="0" spc="-10"/>
              <a:t>measure </a:t>
            </a:r>
            <a:r>
              <a:rPr dirty="0" spc="114"/>
              <a:t>that</a:t>
            </a:r>
            <a:r>
              <a:rPr dirty="0" spc="180"/>
              <a:t> </a:t>
            </a:r>
            <a:r>
              <a:rPr dirty="0"/>
              <a:t>Reaction</a:t>
            </a:r>
            <a:r>
              <a:rPr dirty="0" spc="185"/>
              <a:t> </a:t>
            </a:r>
            <a:r>
              <a:rPr dirty="0"/>
              <a:t>A</a:t>
            </a:r>
            <a:r>
              <a:rPr dirty="0" spc="180"/>
              <a:t> </a:t>
            </a:r>
            <a:r>
              <a:rPr dirty="0"/>
              <a:t>is</a:t>
            </a:r>
            <a:r>
              <a:rPr dirty="0" spc="185"/>
              <a:t> </a:t>
            </a:r>
            <a:r>
              <a:rPr dirty="0"/>
              <a:t>three</a:t>
            </a:r>
            <a:r>
              <a:rPr dirty="0" spc="180"/>
              <a:t> </a:t>
            </a:r>
            <a:r>
              <a:rPr dirty="0"/>
              <a:t>times</a:t>
            </a:r>
            <a:r>
              <a:rPr dirty="0" spc="185"/>
              <a:t> </a:t>
            </a:r>
            <a:r>
              <a:rPr dirty="0" spc="65"/>
              <a:t>as</a:t>
            </a:r>
            <a:r>
              <a:rPr dirty="0" spc="180"/>
              <a:t> </a:t>
            </a:r>
            <a:r>
              <a:rPr dirty="0"/>
              <a:t>likely</a:t>
            </a:r>
            <a:r>
              <a:rPr dirty="0" spc="185"/>
              <a:t> </a:t>
            </a:r>
            <a:r>
              <a:rPr dirty="0" spc="65"/>
              <a:t>as</a:t>
            </a:r>
            <a:r>
              <a:rPr dirty="0" spc="180"/>
              <a:t> </a:t>
            </a:r>
            <a:r>
              <a:rPr dirty="0"/>
              <a:t>Reaction</a:t>
            </a:r>
            <a:r>
              <a:rPr dirty="0" spc="180"/>
              <a:t> </a:t>
            </a:r>
            <a:r>
              <a:rPr dirty="0" spc="90"/>
              <a:t>B.</a:t>
            </a:r>
            <a:r>
              <a:rPr dirty="0" spc="185"/>
              <a:t> </a:t>
            </a:r>
            <a:r>
              <a:rPr dirty="0" spc="114"/>
              <a:t>What</a:t>
            </a:r>
            <a:r>
              <a:rPr dirty="0" spc="180"/>
              <a:t> </a:t>
            </a:r>
            <a:r>
              <a:rPr dirty="0" spc="-20"/>
              <a:t>does </a:t>
            </a:r>
            <a:r>
              <a:rPr dirty="0" spc="114"/>
              <a:t>that</a:t>
            </a:r>
            <a:r>
              <a:rPr dirty="0" spc="65"/>
              <a:t> </a:t>
            </a:r>
            <a:r>
              <a:rPr dirty="0" spc="55"/>
              <a:t>tell</a:t>
            </a:r>
            <a:r>
              <a:rPr dirty="0" spc="75"/>
              <a:t> </a:t>
            </a:r>
            <a:r>
              <a:rPr dirty="0"/>
              <a:t>you</a:t>
            </a:r>
            <a:r>
              <a:rPr dirty="0" spc="70"/>
              <a:t> </a:t>
            </a:r>
            <a:r>
              <a:rPr dirty="0" spc="55"/>
              <a:t>about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/>
              <a:t>cross</a:t>
            </a:r>
            <a:r>
              <a:rPr dirty="0" spc="65"/>
              <a:t> </a:t>
            </a:r>
            <a:r>
              <a:rPr dirty="0"/>
              <a:t>sections</a:t>
            </a:r>
            <a:r>
              <a:rPr dirty="0" spc="70"/>
              <a:t> </a:t>
            </a:r>
            <a:r>
              <a:rPr dirty="0"/>
              <a:t>for</a:t>
            </a:r>
            <a:r>
              <a:rPr dirty="0" spc="70"/>
              <a:t> </a:t>
            </a:r>
            <a:r>
              <a:rPr dirty="0"/>
              <a:t>those</a:t>
            </a:r>
            <a:r>
              <a:rPr dirty="0" spc="70"/>
              <a:t> </a:t>
            </a:r>
            <a:r>
              <a:rPr dirty="0"/>
              <a:t>reactions?</a:t>
            </a:r>
            <a:r>
              <a:rPr dirty="0" spc="42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801205"/>
            <a:ext cx="8334375" cy="3556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481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60" b="0" i="1">
                <a:latin typeface="Bookman Old Style"/>
                <a:cs typeface="Bookman Old Style"/>
              </a:rPr>
              <a:t>σ</a:t>
            </a:r>
            <a:r>
              <a:rPr dirty="0" baseline="-14905" sz="3075" spc="89" b="0" i="1">
                <a:latin typeface="Bookman Old Style"/>
                <a:cs typeface="Bookman Old Style"/>
              </a:rPr>
              <a:t>A</a:t>
            </a:r>
            <a:r>
              <a:rPr dirty="0" baseline="-14905" sz="3075" spc="179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3</a:t>
            </a:r>
            <a:r>
              <a:rPr dirty="0" sz="2450" spc="-25" b="0" i="1">
                <a:latin typeface="Bookman Old Style"/>
                <a:cs typeface="Bookman Old Style"/>
              </a:rPr>
              <a:t>σ</a:t>
            </a:r>
            <a:r>
              <a:rPr dirty="0" baseline="-14905" sz="3075" spc="-37" b="0" i="1">
                <a:latin typeface="Bookman Old Style"/>
                <a:cs typeface="Bookman Old Style"/>
              </a:rPr>
              <a:t>B</a:t>
            </a:r>
            <a:endParaRPr baseline="-14905" sz="3075">
              <a:latin typeface="Bookman Old Style"/>
              <a:cs typeface="Bookman Old Style"/>
            </a:endParaRPr>
          </a:p>
          <a:p>
            <a:pPr marL="42481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60" b="0" i="1">
                <a:latin typeface="Bookman Old Style"/>
                <a:cs typeface="Bookman Old Style"/>
              </a:rPr>
              <a:t>σ</a:t>
            </a:r>
            <a:r>
              <a:rPr dirty="0" baseline="-14905" sz="3075" spc="89" b="0" i="1">
                <a:latin typeface="Bookman Old Style"/>
                <a:cs typeface="Bookman Old Style"/>
              </a:rPr>
              <a:t>A</a:t>
            </a:r>
            <a:r>
              <a:rPr dirty="0" baseline="-14905" sz="3075" spc="179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σ</a:t>
            </a:r>
            <a:r>
              <a:rPr dirty="0" baseline="-14905" sz="3075" spc="-30" b="0" i="1">
                <a:latin typeface="Bookman Old Style"/>
                <a:cs typeface="Bookman Old Style"/>
              </a:rPr>
              <a:t>B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424815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60" b="0" i="1">
                <a:latin typeface="Bookman Old Style"/>
                <a:cs typeface="Bookman Old Style"/>
              </a:rPr>
              <a:t>σ</a:t>
            </a:r>
            <a:r>
              <a:rPr dirty="0" baseline="-14905" sz="3075" spc="89" b="0" i="1">
                <a:latin typeface="Bookman Old Style"/>
                <a:cs typeface="Bookman Old Style"/>
              </a:rPr>
              <a:t>A</a:t>
            </a:r>
            <a:r>
              <a:rPr dirty="0" baseline="-14905" sz="3075" spc="179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9</a:t>
            </a:r>
            <a:r>
              <a:rPr dirty="0" sz="2450" spc="-25" b="0" i="1">
                <a:latin typeface="Bookman Old Style"/>
                <a:cs typeface="Bookman Old Style"/>
              </a:rPr>
              <a:t>σ</a:t>
            </a:r>
            <a:r>
              <a:rPr dirty="0" baseline="-14905" sz="3075" spc="-37" b="0" i="1">
                <a:latin typeface="Bookman Old Style"/>
                <a:cs typeface="Bookman Old Style"/>
              </a:rPr>
              <a:t>B</a:t>
            </a:r>
            <a:endParaRPr baseline="-14905" sz="3075">
              <a:latin typeface="Bookman Old Style"/>
              <a:cs typeface="Bookman Old Style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24815" algn="l"/>
              </a:tabLst>
            </a:pPr>
            <a:r>
              <a:rPr dirty="0" sz="2450" spc="60" b="0" i="1">
                <a:latin typeface="Bookman Old Style"/>
                <a:cs typeface="Bookman Old Style"/>
              </a:rPr>
              <a:t>σ</a:t>
            </a:r>
            <a:r>
              <a:rPr dirty="0" baseline="-14905" sz="3075" spc="89" b="0" i="1">
                <a:latin typeface="Bookman Old Style"/>
                <a:cs typeface="Bookman Old Style"/>
              </a:rPr>
              <a:t>A</a:t>
            </a:r>
            <a:r>
              <a:rPr dirty="0" baseline="-14905" sz="3075" spc="179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σ</a:t>
            </a:r>
            <a:r>
              <a:rPr dirty="0" baseline="-14905" sz="3075" spc="-30" b="0" i="1">
                <a:latin typeface="Bookman Old Style"/>
                <a:cs typeface="Bookman Old Style"/>
              </a:rPr>
              <a:t>B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Garamond"/>
                <a:cs typeface="Garamond"/>
              </a:rPr>
              <a:t>9</a:t>
            </a:r>
            <a:endParaRPr sz="2450">
              <a:latin typeface="Garamond"/>
              <a:cs typeface="Garamond"/>
            </a:endParaRPr>
          </a:p>
          <a:p>
            <a:pPr marL="424815" marR="43180" indent="-34988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26084" algn="l"/>
                <a:tab pos="1118870" algn="l"/>
                <a:tab pos="1803400" algn="l"/>
                <a:tab pos="2349500" algn="l"/>
                <a:tab pos="3128010" algn="l"/>
                <a:tab pos="3707765" algn="l"/>
                <a:tab pos="4093845" algn="l"/>
                <a:tab pos="4883785" algn="l"/>
                <a:tab pos="5521325" algn="l"/>
                <a:tab pos="6051550" algn="l"/>
                <a:tab pos="6791959" algn="l"/>
                <a:tab pos="7899400" algn="l"/>
              </a:tabLst>
            </a:pPr>
            <a:r>
              <a:rPr dirty="0" sz="2450" spc="30">
                <a:latin typeface="Garamond"/>
                <a:cs typeface="Garamond"/>
              </a:rPr>
              <a:t>This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does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not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allow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you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know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how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cross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sections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are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related.</a:t>
            </a:r>
            <a:endParaRPr sz="2450">
              <a:latin typeface="Garamond"/>
              <a:cs typeface="Garamond"/>
            </a:endParaRPr>
          </a:p>
          <a:p>
            <a:pPr marL="43180">
              <a:lnSpc>
                <a:spcPct val="100000"/>
              </a:lnSpc>
              <a:spcBef>
                <a:spcPts val="1939"/>
              </a:spcBef>
              <a:tabLst>
                <a:tab pos="165227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16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12.5.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810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2488565" algn="l"/>
              </a:tabLst>
            </a:pPr>
            <a:r>
              <a:rPr dirty="0"/>
              <a:t>When</a:t>
            </a:r>
            <a:r>
              <a:rPr dirty="0" spc="65"/>
              <a:t> </a:t>
            </a:r>
            <a:r>
              <a:rPr dirty="0" spc="130"/>
              <a:t>a</a:t>
            </a:r>
            <a:r>
              <a:rPr dirty="0" spc="75"/>
              <a:t> </a:t>
            </a:r>
            <a:r>
              <a:rPr dirty="0"/>
              <a:t>very</a:t>
            </a:r>
            <a:r>
              <a:rPr dirty="0" spc="80"/>
              <a:t> </a:t>
            </a:r>
            <a:r>
              <a:rPr dirty="0" spc="50"/>
              <a:t>large</a:t>
            </a:r>
            <a:r>
              <a:rPr dirty="0" spc="80"/>
              <a:t> </a:t>
            </a:r>
            <a:r>
              <a:rPr dirty="0"/>
              <a:t>nucleus</a:t>
            </a:r>
            <a:r>
              <a:rPr dirty="0" spc="75"/>
              <a:t> </a:t>
            </a:r>
            <a:r>
              <a:rPr dirty="0"/>
              <a:t>such</a:t>
            </a:r>
            <a:r>
              <a:rPr dirty="0" spc="80"/>
              <a:t> </a:t>
            </a:r>
            <a:r>
              <a:rPr dirty="0" spc="65"/>
              <a:t>as</a:t>
            </a:r>
            <a:r>
              <a:rPr dirty="0" spc="75"/>
              <a:t> </a:t>
            </a:r>
            <a:r>
              <a:rPr dirty="0" baseline="24390" sz="3075"/>
              <a:t>235</a:t>
            </a:r>
            <a:r>
              <a:rPr dirty="0" sz="2450"/>
              <a:t>U</a:t>
            </a:r>
            <a:r>
              <a:rPr dirty="0" sz="2450" spc="80"/>
              <a:t> </a:t>
            </a:r>
            <a:r>
              <a:rPr dirty="0" sz="2450"/>
              <a:t>splits</a:t>
            </a:r>
            <a:r>
              <a:rPr dirty="0" sz="2450" spc="75"/>
              <a:t> </a:t>
            </a:r>
            <a:r>
              <a:rPr dirty="0" sz="2450"/>
              <a:t>into</a:t>
            </a:r>
            <a:r>
              <a:rPr dirty="0" sz="2450" spc="75"/>
              <a:t> </a:t>
            </a:r>
            <a:r>
              <a:rPr dirty="0" sz="2450"/>
              <a:t>two</a:t>
            </a:r>
            <a:r>
              <a:rPr dirty="0" sz="2450" spc="80"/>
              <a:t> </a:t>
            </a:r>
            <a:r>
              <a:rPr dirty="0" sz="2450"/>
              <a:t>nuclei,</a:t>
            </a:r>
            <a:r>
              <a:rPr dirty="0" sz="2450" spc="105"/>
              <a:t> </a:t>
            </a:r>
            <a:r>
              <a:rPr dirty="0" sz="2450" spc="-25"/>
              <a:t>why </a:t>
            </a:r>
            <a:r>
              <a:rPr dirty="0" sz="2450"/>
              <a:t>is</a:t>
            </a:r>
            <a:r>
              <a:rPr dirty="0" sz="2450" spc="270"/>
              <a:t> </a:t>
            </a:r>
            <a:r>
              <a:rPr dirty="0" sz="2450"/>
              <a:t>energy</a:t>
            </a:r>
            <a:r>
              <a:rPr dirty="0" sz="2450" spc="285"/>
              <a:t> </a:t>
            </a:r>
            <a:r>
              <a:rPr dirty="0" sz="2450" spc="-10"/>
              <a:t>released?</a:t>
            </a:r>
            <a:r>
              <a:rPr dirty="0" sz="2450"/>
              <a:t>	(Choose</a:t>
            </a:r>
            <a:r>
              <a:rPr dirty="0" sz="2450" spc="185"/>
              <a:t> </a:t>
            </a:r>
            <a:r>
              <a:rPr dirty="0" sz="2450" spc="-10"/>
              <a:t>one.)</a:t>
            </a:r>
            <a:endParaRPr sz="2450"/>
          </a:p>
        </p:txBody>
      </p:sp>
      <p:sp>
        <p:nvSpPr>
          <p:cNvPr id="5" name="object 5" descr=""/>
          <p:cNvSpPr txBox="1"/>
          <p:nvPr/>
        </p:nvSpPr>
        <p:spPr>
          <a:xfrm>
            <a:off x="693915" y="2235173"/>
            <a:ext cx="8308340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07670" marR="317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089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binding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B/A</a:t>
            </a:r>
            <a:r>
              <a:rPr dirty="0" sz="2450">
                <a:latin typeface="Garamond"/>
                <a:cs typeface="Garamond"/>
              </a:rPr>
              <a:t>)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daughter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nuclei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sig-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nificantly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binding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55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parent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  <a:p>
            <a:pPr marL="407670" marR="304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08940" algn="l"/>
              </a:tabLst>
            </a:pP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-80">
                <a:latin typeface="Garamond"/>
                <a:cs typeface="Garamond"/>
              </a:rPr>
              <a:t>of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nucleons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converted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energy,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released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(in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form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photons)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9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m</a:t>
            </a:r>
            <a:r>
              <a:rPr dirty="0" baseline="-9485" sz="3075" spc="-15" b="0" i="1">
                <a:latin typeface="Bookman Old Style"/>
                <a:cs typeface="Bookman Old Style"/>
              </a:rPr>
              <a:t>p</a:t>
            </a:r>
            <a:r>
              <a:rPr dirty="0" sz="2450" spc="-10" b="0" i="1">
                <a:latin typeface="Bookman Old Style"/>
                <a:cs typeface="Bookman Old Style"/>
              </a:rPr>
              <a:t>c</a:t>
            </a:r>
            <a:r>
              <a:rPr dirty="0" baseline="24390" sz="3075" spc="-15">
                <a:latin typeface="Garamond"/>
                <a:cs typeface="Garamond"/>
              </a:rPr>
              <a:t>2</a:t>
            </a:r>
            <a:r>
              <a:rPr dirty="0" sz="2450" spc="-10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407670" marR="3111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089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released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initial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kinetic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parent 	nucleus.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16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12.5.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810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2488565" algn="l"/>
              </a:tabLst>
            </a:pPr>
            <a:r>
              <a:rPr dirty="0"/>
              <a:t>When</a:t>
            </a:r>
            <a:r>
              <a:rPr dirty="0" spc="65"/>
              <a:t> </a:t>
            </a:r>
            <a:r>
              <a:rPr dirty="0" spc="130"/>
              <a:t>a</a:t>
            </a:r>
            <a:r>
              <a:rPr dirty="0" spc="75"/>
              <a:t> </a:t>
            </a:r>
            <a:r>
              <a:rPr dirty="0"/>
              <a:t>very</a:t>
            </a:r>
            <a:r>
              <a:rPr dirty="0" spc="80"/>
              <a:t> </a:t>
            </a:r>
            <a:r>
              <a:rPr dirty="0" spc="50"/>
              <a:t>large</a:t>
            </a:r>
            <a:r>
              <a:rPr dirty="0" spc="80"/>
              <a:t> </a:t>
            </a:r>
            <a:r>
              <a:rPr dirty="0"/>
              <a:t>nucleus</a:t>
            </a:r>
            <a:r>
              <a:rPr dirty="0" spc="75"/>
              <a:t> </a:t>
            </a:r>
            <a:r>
              <a:rPr dirty="0"/>
              <a:t>such</a:t>
            </a:r>
            <a:r>
              <a:rPr dirty="0" spc="80"/>
              <a:t> </a:t>
            </a:r>
            <a:r>
              <a:rPr dirty="0" spc="65"/>
              <a:t>as</a:t>
            </a:r>
            <a:r>
              <a:rPr dirty="0" spc="75"/>
              <a:t> </a:t>
            </a:r>
            <a:r>
              <a:rPr dirty="0" baseline="24390" sz="3075"/>
              <a:t>235</a:t>
            </a:r>
            <a:r>
              <a:rPr dirty="0" sz="2450"/>
              <a:t>U</a:t>
            </a:r>
            <a:r>
              <a:rPr dirty="0" sz="2450" spc="80"/>
              <a:t> </a:t>
            </a:r>
            <a:r>
              <a:rPr dirty="0" sz="2450"/>
              <a:t>splits</a:t>
            </a:r>
            <a:r>
              <a:rPr dirty="0" sz="2450" spc="75"/>
              <a:t> </a:t>
            </a:r>
            <a:r>
              <a:rPr dirty="0" sz="2450"/>
              <a:t>into</a:t>
            </a:r>
            <a:r>
              <a:rPr dirty="0" sz="2450" spc="75"/>
              <a:t> </a:t>
            </a:r>
            <a:r>
              <a:rPr dirty="0" sz="2450"/>
              <a:t>two</a:t>
            </a:r>
            <a:r>
              <a:rPr dirty="0" sz="2450" spc="80"/>
              <a:t> </a:t>
            </a:r>
            <a:r>
              <a:rPr dirty="0" sz="2450"/>
              <a:t>nuclei,</a:t>
            </a:r>
            <a:r>
              <a:rPr dirty="0" sz="2450" spc="105"/>
              <a:t> </a:t>
            </a:r>
            <a:r>
              <a:rPr dirty="0" sz="2450" spc="-25"/>
              <a:t>why </a:t>
            </a:r>
            <a:r>
              <a:rPr dirty="0" sz="2450"/>
              <a:t>is</a:t>
            </a:r>
            <a:r>
              <a:rPr dirty="0" sz="2450" spc="270"/>
              <a:t> </a:t>
            </a:r>
            <a:r>
              <a:rPr dirty="0" sz="2450"/>
              <a:t>energy</a:t>
            </a:r>
            <a:r>
              <a:rPr dirty="0" sz="2450" spc="285"/>
              <a:t> </a:t>
            </a:r>
            <a:r>
              <a:rPr dirty="0" sz="2450" spc="-10"/>
              <a:t>released?</a:t>
            </a:r>
            <a:r>
              <a:rPr dirty="0" sz="2450"/>
              <a:t>	(Choose</a:t>
            </a:r>
            <a:r>
              <a:rPr dirty="0" sz="2450" spc="185"/>
              <a:t> </a:t>
            </a:r>
            <a:r>
              <a:rPr dirty="0" sz="2450" spc="-10"/>
              <a:t>one.)</a:t>
            </a:r>
            <a:endParaRPr sz="2450"/>
          </a:p>
        </p:txBody>
      </p:sp>
      <p:sp>
        <p:nvSpPr>
          <p:cNvPr id="5" name="object 5" descr=""/>
          <p:cNvSpPr txBox="1"/>
          <p:nvPr/>
        </p:nvSpPr>
        <p:spPr>
          <a:xfrm>
            <a:off x="681215" y="2235173"/>
            <a:ext cx="8333740" cy="31743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20370" marR="444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216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binding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B/A</a:t>
            </a:r>
            <a:r>
              <a:rPr dirty="0" sz="2450">
                <a:latin typeface="Garamond"/>
                <a:cs typeface="Garamond"/>
              </a:rPr>
              <a:t>)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daughter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nuclei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sig-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nificantly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binding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55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parent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  <a:p>
            <a:pPr marL="420370" marR="431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1640" algn="l"/>
              </a:tabLst>
            </a:pP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-80">
                <a:latin typeface="Garamond"/>
                <a:cs typeface="Garamond"/>
              </a:rPr>
              <a:t>of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nucleons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converted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energy,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released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(in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form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photons)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9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m</a:t>
            </a:r>
            <a:r>
              <a:rPr dirty="0" baseline="-9485" sz="3075" spc="-15" b="0" i="1">
                <a:latin typeface="Bookman Old Style"/>
                <a:cs typeface="Bookman Old Style"/>
              </a:rPr>
              <a:t>p</a:t>
            </a:r>
            <a:r>
              <a:rPr dirty="0" sz="2450" spc="-10" b="0" i="1">
                <a:latin typeface="Bookman Old Style"/>
                <a:cs typeface="Bookman Old Style"/>
              </a:rPr>
              <a:t>c</a:t>
            </a:r>
            <a:r>
              <a:rPr dirty="0" baseline="24390" sz="3075" spc="-15">
                <a:latin typeface="Garamond"/>
                <a:cs typeface="Garamond"/>
              </a:rPr>
              <a:t>2</a:t>
            </a:r>
            <a:r>
              <a:rPr dirty="0" sz="2450" spc="-10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420370" marR="4381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16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released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initial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kinetic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parent 	nucleus.</a:t>
            </a:r>
            <a:endParaRPr sz="2450">
              <a:latin typeface="Garamond"/>
              <a:cs typeface="Garamond"/>
            </a:endParaRPr>
          </a:p>
          <a:p>
            <a:pPr marL="38735">
              <a:lnSpc>
                <a:spcPct val="100000"/>
              </a:lnSpc>
              <a:spcBef>
                <a:spcPts val="1945"/>
              </a:spcBef>
              <a:tabLst>
                <a:tab pos="164782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21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Two</a:t>
            </a:r>
            <a:r>
              <a:rPr dirty="0" spc="455"/>
              <a:t> </a:t>
            </a:r>
            <a:r>
              <a:rPr dirty="0"/>
              <a:t>protons</a:t>
            </a:r>
            <a:r>
              <a:rPr dirty="0" spc="459"/>
              <a:t> </a:t>
            </a:r>
            <a:r>
              <a:rPr dirty="0"/>
              <a:t>repel</a:t>
            </a:r>
            <a:r>
              <a:rPr dirty="0" spc="459"/>
              <a:t> </a:t>
            </a:r>
            <a:r>
              <a:rPr dirty="0"/>
              <a:t>each</a:t>
            </a:r>
            <a:r>
              <a:rPr dirty="0" spc="465"/>
              <a:t> </a:t>
            </a:r>
            <a:r>
              <a:rPr dirty="0"/>
              <a:t>other</a:t>
            </a:r>
            <a:r>
              <a:rPr dirty="0" spc="459"/>
              <a:t> </a:t>
            </a:r>
            <a:r>
              <a:rPr dirty="0"/>
              <a:t>due</a:t>
            </a:r>
            <a:r>
              <a:rPr dirty="0" spc="465"/>
              <a:t> </a:t>
            </a:r>
            <a:r>
              <a:rPr dirty="0"/>
              <a:t>to</a:t>
            </a:r>
            <a:r>
              <a:rPr dirty="0" spc="465"/>
              <a:t> </a:t>
            </a:r>
            <a:r>
              <a:rPr dirty="0" spc="50"/>
              <a:t>their</a:t>
            </a:r>
            <a:r>
              <a:rPr dirty="0" spc="459"/>
              <a:t> </a:t>
            </a:r>
            <a:r>
              <a:rPr dirty="0"/>
              <a:t>charges,</a:t>
            </a:r>
            <a:r>
              <a:rPr dirty="0" spc="535"/>
              <a:t> </a:t>
            </a:r>
            <a:r>
              <a:rPr dirty="0" spc="70"/>
              <a:t>but</a:t>
            </a:r>
            <a:r>
              <a:rPr dirty="0" spc="459"/>
              <a:t> </a:t>
            </a:r>
            <a:r>
              <a:rPr dirty="0" spc="100"/>
              <a:t>attract </a:t>
            </a:r>
            <a:r>
              <a:rPr dirty="0"/>
              <a:t>each</a:t>
            </a:r>
            <a:r>
              <a:rPr dirty="0" spc="-15"/>
              <a:t> </a:t>
            </a:r>
            <a:r>
              <a:rPr dirty="0"/>
              <a:t>other</a:t>
            </a:r>
            <a:r>
              <a:rPr dirty="0" spc="-10"/>
              <a:t> </a:t>
            </a:r>
            <a:r>
              <a:rPr dirty="0"/>
              <a:t>due</a:t>
            </a:r>
            <a:r>
              <a:rPr dirty="0" spc="-10"/>
              <a:t> </a:t>
            </a:r>
            <a:r>
              <a:rPr dirty="0"/>
              <a:t>to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strong</a:t>
            </a:r>
            <a:r>
              <a:rPr dirty="0" spc="-10"/>
              <a:t> </a:t>
            </a:r>
            <a:r>
              <a:rPr dirty="0"/>
              <a:t>force.</a:t>
            </a:r>
            <a:r>
              <a:rPr dirty="0" spc="365"/>
              <a:t> </a:t>
            </a:r>
            <a:r>
              <a:rPr dirty="0" spc="-114"/>
              <a:t>How</a:t>
            </a:r>
            <a:r>
              <a:rPr dirty="0" spc="-15"/>
              <a:t> </a:t>
            </a:r>
            <a:r>
              <a:rPr dirty="0"/>
              <a:t>do</a:t>
            </a:r>
            <a:r>
              <a:rPr dirty="0" spc="-10"/>
              <a:t> </a:t>
            </a:r>
            <a:r>
              <a:rPr dirty="0"/>
              <a:t>these</a:t>
            </a:r>
            <a:r>
              <a:rPr dirty="0" spc="-10"/>
              <a:t> </a:t>
            </a:r>
            <a:r>
              <a:rPr dirty="0"/>
              <a:t>two</a:t>
            </a:r>
            <a:r>
              <a:rPr dirty="0" spc="-10"/>
              <a:t> </a:t>
            </a:r>
            <a:r>
              <a:rPr dirty="0" spc="-25"/>
              <a:t>forces</a:t>
            </a:r>
            <a:r>
              <a:rPr dirty="0" spc="-10"/>
              <a:t> </a:t>
            </a:r>
            <a:r>
              <a:rPr dirty="0" spc="65"/>
              <a:t>relate?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5159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electric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stronger.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strong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stronger.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answer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how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far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apart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are.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answer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on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whether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opposite 	spins.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16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12.5.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0351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165"/>
              <a:t> </a:t>
            </a:r>
            <a:r>
              <a:rPr dirty="0"/>
              <a:t>chain</a:t>
            </a:r>
            <a:r>
              <a:rPr dirty="0" spc="165"/>
              <a:t> </a:t>
            </a:r>
            <a:r>
              <a:rPr dirty="0"/>
              <a:t>reaction</a:t>
            </a:r>
            <a:r>
              <a:rPr dirty="0" spc="165"/>
              <a:t> </a:t>
            </a:r>
            <a:r>
              <a:rPr dirty="0"/>
              <a:t>of</a:t>
            </a:r>
            <a:r>
              <a:rPr dirty="0" spc="165"/>
              <a:t> </a:t>
            </a:r>
            <a:r>
              <a:rPr dirty="0"/>
              <a:t>fission</a:t>
            </a:r>
            <a:r>
              <a:rPr dirty="0" spc="165"/>
              <a:t>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/>
              <a:t>caused</a:t>
            </a:r>
            <a:r>
              <a:rPr dirty="0" spc="170"/>
              <a:t> </a:t>
            </a:r>
            <a:r>
              <a:rPr dirty="0" spc="65"/>
              <a:t>by.</a:t>
            </a:r>
            <a:r>
              <a:rPr dirty="0" spc="-215"/>
              <a:t> </a:t>
            </a:r>
            <a:r>
              <a:rPr dirty="0" spc="75"/>
              <a:t>.</a:t>
            </a:r>
            <a:r>
              <a:rPr dirty="0" spc="-210"/>
              <a:t> </a:t>
            </a:r>
            <a:r>
              <a:rPr dirty="0" spc="75"/>
              <a:t>.</a:t>
            </a:r>
            <a:r>
              <a:rPr dirty="0" spc="-210"/>
              <a:t> </a:t>
            </a:r>
            <a:r>
              <a:rPr dirty="0"/>
              <a:t>(Choose</a:t>
            </a:r>
            <a:r>
              <a:rPr dirty="0" spc="170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808021"/>
            <a:ext cx="8258175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reaction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energy,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raises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temper-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5">
                <a:latin typeface="Garamond"/>
                <a:cs typeface="Garamond"/>
              </a:rPr>
              <a:t>ature,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leads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reactions.</a:t>
            </a:r>
            <a:endParaRPr sz="2450">
              <a:latin typeface="Garamond"/>
              <a:cs typeface="Garamond"/>
            </a:endParaRPr>
          </a:p>
          <a:p>
            <a:pPr marL="382270" marR="762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reaction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releases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neutrons,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slam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nuclei,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leads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reactions.</a:t>
            </a:r>
            <a:endParaRPr sz="2450">
              <a:latin typeface="Garamond"/>
              <a:cs typeface="Garamond"/>
            </a:endParaRPr>
          </a:p>
          <a:p>
            <a:pPr marL="382270" marR="635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reaction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releases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electrons,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slam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nuclei,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leads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reactions.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16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12.5.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0351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165"/>
              <a:t> </a:t>
            </a:r>
            <a:r>
              <a:rPr dirty="0"/>
              <a:t>chain</a:t>
            </a:r>
            <a:r>
              <a:rPr dirty="0" spc="165"/>
              <a:t> </a:t>
            </a:r>
            <a:r>
              <a:rPr dirty="0"/>
              <a:t>reaction</a:t>
            </a:r>
            <a:r>
              <a:rPr dirty="0" spc="165"/>
              <a:t> </a:t>
            </a:r>
            <a:r>
              <a:rPr dirty="0"/>
              <a:t>of</a:t>
            </a:r>
            <a:r>
              <a:rPr dirty="0" spc="165"/>
              <a:t> </a:t>
            </a:r>
            <a:r>
              <a:rPr dirty="0"/>
              <a:t>fission</a:t>
            </a:r>
            <a:r>
              <a:rPr dirty="0" spc="165"/>
              <a:t>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/>
              <a:t>caused</a:t>
            </a:r>
            <a:r>
              <a:rPr dirty="0" spc="170"/>
              <a:t> </a:t>
            </a:r>
            <a:r>
              <a:rPr dirty="0" spc="65"/>
              <a:t>by.</a:t>
            </a:r>
            <a:r>
              <a:rPr dirty="0" spc="-215"/>
              <a:t> </a:t>
            </a:r>
            <a:r>
              <a:rPr dirty="0" spc="75"/>
              <a:t>.</a:t>
            </a:r>
            <a:r>
              <a:rPr dirty="0" spc="-210"/>
              <a:t> </a:t>
            </a:r>
            <a:r>
              <a:rPr dirty="0" spc="75"/>
              <a:t>.</a:t>
            </a:r>
            <a:r>
              <a:rPr dirty="0" spc="-210"/>
              <a:t> </a:t>
            </a:r>
            <a:r>
              <a:rPr dirty="0"/>
              <a:t>(Choose</a:t>
            </a:r>
            <a:r>
              <a:rPr dirty="0" spc="170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808021"/>
            <a:ext cx="8269605" cy="31743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reaction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energy,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raises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temper-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5">
                <a:latin typeface="Garamond"/>
                <a:cs typeface="Garamond"/>
              </a:rPr>
              <a:t>ature,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leads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reactions.</a:t>
            </a:r>
            <a:endParaRPr sz="2450">
              <a:latin typeface="Garamond"/>
              <a:cs typeface="Garamond"/>
            </a:endParaRPr>
          </a:p>
          <a:p>
            <a:pPr marL="393700" marR="762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reaction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releases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neutrons,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slam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nuclei,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leads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reactions.</a:t>
            </a:r>
            <a:endParaRPr sz="2450">
              <a:latin typeface="Garamond"/>
              <a:cs typeface="Garamond"/>
            </a:endParaRPr>
          </a:p>
          <a:p>
            <a:pPr marL="393700" marR="635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reaction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releases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electrons,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slam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nuclei,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leads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fission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reactions.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16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12.5.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453640" algn="l"/>
              </a:tabLst>
            </a:pPr>
            <a:r>
              <a:rPr dirty="0"/>
              <a:t>A</a:t>
            </a:r>
            <a:r>
              <a:rPr dirty="0" spc="114"/>
              <a:t> </a:t>
            </a:r>
            <a:r>
              <a:rPr dirty="0"/>
              <a:t>“moderator”</a:t>
            </a:r>
            <a:r>
              <a:rPr dirty="0" spc="114"/>
              <a:t> </a:t>
            </a:r>
            <a:r>
              <a:rPr dirty="0"/>
              <a:t>in</a:t>
            </a:r>
            <a:r>
              <a:rPr dirty="0" spc="114"/>
              <a:t> </a:t>
            </a:r>
            <a:r>
              <a:rPr dirty="0" spc="130"/>
              <a:t>a</a:t>
            </a:r>
            <a:r>
              <a:rPr dirty="0" spc="120"/>
              <a:t> </a:t>
            </a:r>
            <a:r>
              <a:rPr dirty="0"/>
              <a:t>fission</a:t>
            </a:r>
            <a:r>
              <a:rPr dirty="0" spc="114"/>
              <a:t> </a:t>
            </a:r>
            <a:r>
              <a:rPr dirty="0"/>
              <a:t>reactor</a:t>
            </a:r>
            <a:r>
              <a:rPr dirty="0" spc="120"/>
              <a:t> </a:t>
            </a:r>
            <a:r>
              <a:rPr dirty="0"/>
              <a:t>slows</a:t>
            </a:r>
            <a:r>
              <a:rPr dirty="0" spc="120"/>
              <a:t> </a:t>
            </a:r>
            <a:r>
              <a:rPr dirty="0"/>
              <a:t>down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/>
              <a:t>neutrons.</a:t>
            </a:r>
            <a:r>
              <a:rPr dirty="0" spc="450"/>
              <a:t> </a:t>
            </a:r>
            <a:r>
              <a:rPr dirty="0" spc="65"/>
              <a:t>Why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 spc="114"/>
              <a:t>that</a:t>
            </a:r>
            <a:r>
              <a:rPr dirty="0" spc="165"/>
              <a:t> </a:t>
            </a:r>
            <a:r>
              <a:rPr dirty="0" spc="55"/>
              <a:t>important?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170390"/>
            <a:ext cx="8309609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12115" marR="304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too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fast,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reactor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and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cause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damage.</a:t>
            </a:r>
            <a:endParaRPr sz="2450">
              <a:latin typeface="Garamond"/>
              <a:cs typeface="Garamond"/>
            </a:endParaRPr>
          </a:p>
          <a:p>
            <a:pPr marL="412115" marR="311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slam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too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fast,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cause 	explosions.</a:t>
            </a:r>
            <a:endParaRPr sz="2450">
              <a:latin typeface="Garamond"/>
              <a:cs typeface="Garamond"/>
            </a:endParaRPr>
          </a:p>
          <a:p>
            <a:pPr marL="412115" marR="304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Garamond"/>
                <a:cs typeface="Garamond"/>
              </a:rPr>
              <a:t>Slower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react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235</a:t>
            </a:r>
            <a:r>
              <a:rPr dirty="0" sz="2450">
                <a:latin typeface="Garamond"/>
                <a:cs typeface="Garamond"/>
              </a:rPr>
              <a:t>U,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you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want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happen.</a:t>
            </a:r>
            <a:endParaRPr sz="2450">
              <a:latin typeface="Garamond"/>
              <a:cs typeface="Garamond"/>
            </a:endParaRPr>
          </a:p>
          <a:p>
            <a:pPr marL="411480" marR="304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Garamond"/>
                <a:cs typeface="Garamond"/>
              </a:rPr>
              <a:t>Slower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55" b="0" i="1">
                <a:latin typeface="Bookman Old Style"/>
                <a:cs typeface="Bookman Old Style"/>
              </a:rPr>
              <a:t>less</a:t>
            </a:r>
            <a:r>
              <a:rPr dirty="0" sz="2450" spc="36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react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238</a:t>
            </a:r>
            <a:r>
              <a:rPr dirty="0" sz="2450">
                <a:latin typeface="Garamond"/>
                <a:cs typeface="Garamond"/>
              </a:rPr>
              <a:t>U,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you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don’t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want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happen.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16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12.5.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453640" algn="l"/>
              </a:tabLst>
            </a:pPr>
            <a:r>
              <a:rPr dirty="0"/>
              <a:t>A</a:t>
            </a:r>
            <a:r>
              <a:rPr dirty="0" spc="114"/>
              <a:t> </a:t>
            </a:r>
            <a:r>
              <a:rPr dirty="0"/>
              <a:t>“moderator”</a:t>
            </a:r>
            <a:r>
              <a:rPr dirty="0" spc="114"/>
              <a:t> </a:t>
            </a:r>
            <a:r>
              <a:rPr dirty="0"/>
              <a:t>in</a:t>
            </a:r>
            <a:r>
              <a:rPr dirty="0" spc="114"/>
              <a:t> </a:t>
            </a:r>
            <a:r>
              <a:rPr dirty="0" spc="130"/>
              <a:t>a</a:t>
            </a:r>
            <a:r>
              <a:rPr dirty="0" spc="120"/>
              <a:t> </a:t>
            </a:r>
            <a:r>
              <a:rPr dirty="0"/>
              <a:t>fission</a:t>
            </a:r>
            <a:r>
              <a:rPr dirty="0" spc="114"/>
              <a:t> </a:t>
            </a:r>
            <a:r>
              <a:rPr dirty="0"/>
              <a:t>reactor</a:t>
            </a:r>
            <a:r>
              <a:rPr dirty="0" spc="120"/>
              <a:t> </a:t>
            </a:r>
            <a:r>
              <a:rPr dirty="0"/>
              <a:t>slows</a:t>
            </a:r>
            <a:r>
              <a:rPr dirty="0" spc="120"/>
              <a:t> </a:t>
            </a:r>
            <a:r>
              <a:rPr dirty="0"/>
              <a:t>down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/>
              <a:t>neutrons.</a:t>
            </a:r>
            <a:r>
              <a:rPr dirty="0" spc="450"/>
              <a:t> </a:t>
            </a:r>
            <a:r>
              <a:rPr dirty="0" spc="65"/>
              <a:t>Why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 spc="114"/>
              <a:t>that</a:t>
            </a:r>
            <a:r>
              <a:rPr dirty="0" spc="165"/>
              <a:t> </a:t>
            </a:r>
            <a:r>
              <a:rPr dirty="0" spc="55"/>
              <a:t>important?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170390"/>
            <a:ext cx="8335009" cy="40601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24815" marR="431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26084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too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fast,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reactor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and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cause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damage.</a:t>
            </a:r>
            <a:endParaRPr sz="2450">
              <a:latin typeface="Garamond"/>
              <a:cs typeface="Garamond"/>
            </a:endParaRPr>
          </a:p>
          <a:p>
            <a:pPr marL="424815" marR="438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6084" algn="l"/>
              </a:tabLst>
            </a:pP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slam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too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fast,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cause 	explosions.</a:t>
            </a:r>
            <a:endParaRPr sz="2450">
              <a:latin typeface="Garamond"/>
              <a:cs typeface="Garamond"/>
            </a:endParaRPr>
          </a:p>
          <a:p>
            <a:pPr marL="424815" marR="431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6084" algn="l"/>
              </a:tabLst>
            </a:pPr>
            <a:r>
              <a:rPr dirty="0" sz="2450">
                <a:latin typeface="Garamond"/>
                <a:cs typeface="Garamond"/>
              </a:rPr>
              <a:t>Slower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react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235</a:t>
            </a:r>
            <a:r>
              <a:rPr dirty="0" sz="2450">
                <a:latin typeface="Garamond"/>
                <a:cs typeface="Garamond"/>
              </a:rPr>
              <a:t>U,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you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want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happen.</a:t>
            </a:r>
            <a:endParaRPr sz="2450">
              <a:latin typeface="Garamond"/>
              <a:cs typeface="Garamond"/>
            </a:endParaRPr>
          </a:p>
          <a:p>
            <a:pPr marL="424180" marR="431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6084" algn="l"/>
              </a:tabLst>
            </a:pPr>
            <a:r>
              <a:rPr dirty="0" sz="2450">
                <a:latin typeface="Garamond"/>
                <a:cs typeface="Garamond"/>
              </a:rPr>
              <a:t>Slower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55" b="0" i="1">
                <a:latin typeface="Bookman Old Style"/>
                <a:cs typeface="Bookman Old Style"/>
              </a:rPr>
              <a:t>less</a:t>
            </a:r>
            <a:r>
              <a:rPr dirty="0" sz="2450" spc="36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react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baseline="24390" sz="3075">
                <a:latin typeface="Garamond"/>
                <a:cs typeface="Garamond"/>
              </a:rPr>
              <a:t>238</a:t>
            </a:r>
            <a:r>
              <a:rPr dirty="0" sz="2450">
                <a:latin typeface="Garamond"/>
                <a:cs typeface="Garamond"/>
              </a:rPr>
              <a:t>U,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you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don’t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want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happen.</a:t>
            </a:r>
            <a:endParaRPr sz="2450">
              <a:latin typeface="Garamond"/>
              <a:cs typeface="Garamond"/>
            </a:endParaRPr>
          </a:p>
          <a:p>
            <a:pPr marL="43180">
              <a:lnSpc>
                <a:spcPct val="100000"/>
              </a:lnSpc>
              <a:spcBef>
                <a:spcPts val="1945"/>
              </a:spcBef>
              <a:tabLst>
                <a:tab pos="165227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5">
                <a:latin typeface="Garamond"/>
                <a:cs typeface="Garamond"/>
              </a:rPr>
              <a:t>C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16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12.5.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330"/>
              <a:t> </a:t>
            </a:r>
            <a:r>
              <a:rPr dirty="0"/>
              <a:t>sun</a:t>
            </a:r>
            <a:r>
              <a:rPr dirty="0" spc="345"/>
              <a:t> </a:t>
            </a:r>
            <a:r>
              <a:rPr dirty="0" spc="65"/>
              <a:t>hasn’t</a:t>
            </a:r>
            <a:r>
              <a:rPr dirty="0" spc="335"/>
              <a:t> </a:t>
            </a:r>
            <a:r>
              <a:rPr dirty="0" spc="75"/>
              <a:t>already</a:t>
            </a:r>
            <a:r>
              <a:rPr dirty="0" spc="345"/>
              <a:t> </a:t>
            </a:r>
            <a:r>
              <a:rPr dirty="0"/>
              <a:t>fused</a:t>
            </a:r>
            <a:r>
              <a:rPr dirty="0" spc="340"/>
              <a:t> </a:t>
            </a:r>
            <a:r>
              <a:rPr dirty="0" spc="75"/>
              <a:t>all</a:t>
            </a:r>
            <a:r>
              <a:rPr dirty="0" spc="345"/>
              <a:t> </a:t>
            </a:r>
            <a:r>
              <a:rPr dirty="0" spc="70"/>
              <a:t>its</a:t>
            </a:r>
            <a:r>
              <a:rPr dirty="0" spc="340"/>
              <a:t> </a:t>
            </a:r>
            <a:r>
              <a:rPr dirty="0"/>
              <a:t>available</a:t>
            </a:r>
            <a:r>
              <a:rPr dirty="0" spc="345"/>
              <a:t> </a:t>
            </a:r>
            <a:r>
              <a:rPr dirty="0"/>
              <a:t>protons</a:t>
            </a:r>
            <a:r>
              <a:rPr dirty="0" spc="340"/>
              <a:t> </a:t>
            </a:r>
            <a:r>
              <a:rPr dirty="0"/>
              <a:t>into</a:t>
            </a:r>
            <a:r>
              <a:rPr dirty="0" spc="345"/>
              <a:t> </a:t>
            </a:r>
            <a:r>
              <a:rPr dirty="0" spc="50"/>
              <a:t>alpha </a:t>
            </a:r>
            <a:r>
              <a:rPr dirty="0"/>
              <a:t>particles</a:t>
            </a:r>
            <a:r>
              <a:rPr dirty="0" spc="340"/>
              <a:t> </a:t>
            </a:r>
            <a:r>
              <a:rPr dirty="0"/>
              <a:t>because.</a:t>
            </a:r>
            <a:r>
              <a:rPr dirty="0" spc="-125"/>
              <a:t> </a:t>
            </a:r>
            <a:r>
              <a:rPr dirty="0" spc="75"/>
              <a:t>.</a:t>
            </a:r>
            <a:r>
              <a:rPr dirty="0" spc="-120"/>
              <a:t> </a:t>
            </a:r>
            <a:r>
              <a:rPr dirty="0" spc="75"/>
              <a:t>.</a:t>
            </a:r>
            <a:r>
              <a:rPr dirty="0" spc="-120"/>
              <a:t> </a:t>
            </a:r>
            <a:r>
              <a:rPr dirty="0"/>
              <a:t>(Choose</a:t>
            </a:r>
            <a:r>
              <a:rPr dirty="0" spc="3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7877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275"/>
              <a:t> </a:t>
            </a:r>
            <a:r>
              <a:rPr dirty="0"/>
              <a:t>processes</a:t>
            </a:r>
            <a:r>
              <a:rPr dirty="0" spc="295"/>
              <a:t> </a:t>
            </a:r>
            <a:r>
              <a:rPr dirty="0"/>
              <a:t>of</a:t>
            </a:r>
            <a:r>
              <a:rPr dirty="0" spc="285"/>
              <a:t> </a:t>
            </a:r>
            <a:r>
              <a:rPr dirty="0"/>
              <a:t>fusion</a:t>
            </a:r>
            <a:r>
              <a:rPr dirty="0" spc="290"/>
              <a:t> </a:t>
            </a:r>
            <a:r>
              <a:rPr dirty="0" spc="55"/>
              <a:t>and</a:t>
            </a:r>
            <a:r>
              <a:rPr dirty="0" spc="290"/>
              <a:t> </a:t>
            </a:r>
            <a:r>
              <a:rPr dirty="0"/>
              <a:t>fission</a:t>
            </a:r>
            <a:r>
              <a:rPr dirty="0" spc="285"/>
              <a:t> </a:t>
            </a:r>
            <a:r>
              <a:rPr dirty="0"/>
              <a:t>in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sun</a:t>
            </a:r>
            <a:r>
              <a:rPr dirty="0" spc="295"/>
              <a:t> </a:t>
            </a:r>
            <a:r>
              <a:rPr dirty="0" spc="55"/>
              <a:t>are</a:t>
            </a:r>
            <a:r>
              <a:rPr dirty="0" spc="285"/>
              <a:t> </a:t>
            </a:r>
            <a:r>
              <a:rPr dirty="0" spc="65"/>
              <a:t>nearly</a:t>
            </a:r>
            <a:r>
              <a:rPr dirty="0" spc="295"/>
              <a:t> </a:t>
            </a:r>
            <a:r>
              <a:rPr dirty="0" spc="-20"/>
              <a:t>bal- </a:t>
            </a:r>
            <a:r>
              <a:rPr dirty="0" spc="-20"/>
              <a:t>	</a:t>
            </a:r>
            <a:r>
              <a:rPr dirty="0" spc="-10"/>
              <a:t>anced.</a:t>
            </a:r>
          </a:p>
          <a:p>
            <a:pPr marL="393700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335"/>
              <a:t> </a:t>
            </a:r>
            <a:r>
              <a:rPr dirty="0"/>
              <a:t>sun</a:t>
            </a:r>
            <a:r>
              <a:rPr dirty="0" spc="345"/>
              <a:t> </a:t>
            </a:r>
            <a:r>
              <a:rPr dirty="0"/>
              <a:t>has</a:t>
            </a:r>
            <a:r>
              <a:rPr dirty="0" spc="345"/>
              <a:t> </a:t>
            </a:r>
            <a:r>
              <a:rPr dirty="0" spc="80"/>
              <a:t>natural</a:t>
            </a:r>
            <a:r>
              <a:rPr dirty="0" spc="345"/>
              <a:t> </a:t>
            </a:r>
            <a:r>
              <a:rPr dirty="0"/>
              <a:t>moderators</a:t>
            </a:r>
            <a:r>
              <a:rPr dirty="0" spc="350"/>
              <a:t> </a:t>
            </a:r>
            <a:r>
              <a:rPr dirty="0" spc="114"/>
              <a:t>that</a:t>
            </a:r>
            <a:r>
              <a:rPr dirty="0" spc="345"/>
              <a:t> </a:t>
            </a:r>
            <a:r>
              <a:rPr dirty="0"/>
              <a:t>slow</a:t>
            </a:r>
            <a:r>
              <a:rPr dirty="0" spc="345"/>
              <a:t> </a:t>
            </a:r>
            <a:r>
              <a:rPr dirty="0"/>
              <a:t>down</a:t>
            </a:r>
            <a:r>
              <a:rPr dirty="0" spc="345"/>
              <a:t> </a:t>
            </a:r>
            <a:r>
              <a:rPr dirty="0"/>
              <a:t>the</a:t>
            </a:r>
            <a:r>
              <a:rPr dirty="0" spc="345"/>
              <a:t> </a:t>
            </a:r>
            <a:r>
              <a:rPr dirty="0" spc="-10"/>
              <a:t>reaction </a:t>
            </a:r>
            <a:r>
              <a:rPr dirty="0" spc="-10"/>
              <a:t>	</a:t>
            </a:r>
            <a:r>
              <a:rPr dirty="0" spc="70"/>
              <a:t>rate.</a:t>
            </a: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844550" algn="l"/>
                <a:tab pos="1564005" algn="l"/>
                <a:tab pos="3439795" algn="l"/>
                <a:tab pos="3949700" algn="l"/>
                <a:tab pos="4613910" algn="l"/>
                <a:tab pos="6479540" algn="l"/>
                <a:tab pos="7717790" algn="l"/>
              </a:tabLst>
            </a:pPr>
            <a:r>
              <a:rPr dirty="0" spc="45"/>
              <a:t>At</a:t>
            </a:r>
            <a:r>
              <a:rPr dirty="0"/>
              <a:t>	</a:t>
            </a:r>
            <a:r>
              <a:rPr dirty="0" spc="-10"/>
              <a:t>solar</a:t>
            </a:r>
            <a:r>
              <a:rPr dirty="0"/>
              <a:t>	</a:t>
            </a:r>
            <a:r>
              <a:rPr dirty="0" spc="40"/>
              <a:t>temperatures,</a:t>
            </a:r>
            <a:r>
              <a:rPr dirty="0"/>
              <a:t>	</a:t>
            </a:r>
            <a:r>
              <a:rPr dirty="0" spc="50"/>
              <a:t>it’s</a:t>
            </a:r>
            <a:r>
              <a:rPr dirty="0"/>
              <a:t>	</a:t>
            </a:r>
            <a:r>
              <a:rPr dirty="0" spc="-20"/>
              <a:t>very</a:t>
            </a:r>
            <a:r>
              <a:rPr dirty="0"/>
              <a:t>	unlikely—</a:t>
            </a:r>
            <a:r>
              <a:rPr dirty="0" spc="-25"/>
              <a:t>and</a:t>
            </a:r>
            <a:r>
              <a:rPr dirty="0"/>
              <a:t>	</a:t>
            </a:r>
            <a:r>
              <a:rPr dirty="0" spc="-10"/>
              <a:t>therefore</a:t>
            </a:r>
            <a:r>
              <a:rPr dirty="0"/>
              <a:t>	</a:t>
            </a:r>
            <a:r>
              <a:rPr dirty="0" spc="-20"/>
              <a:t>very 	rare—</a:t>
            </a:r>
            <a:r>
              <a:rPr dirty="0"/>
              <a:t>for</a:t>
            </a:r>
            <a:r>
              <a:rPr dirty="0" spc="114"/>
              <a:t> </a:t>
            </a:r>
            <a:r>
              <a:rPr dirty="0"/>
              <a:t>two</a:t>
            </a:r>
            <a:r>
              <a:rPr dirty="0" spc="114"/>
              <a:t> </a:t>
            </a:r>
            <a:r>
              <a:rPr dirty="0"/>
              <a:t>protons</a:t>
            </a:r>
            <a:r>
              <a:rPr dirty="0" spc="114"/>
              <a:t> </a:t>
            </a:r>
            <a:r>
              <a:rPr dirty="0"/>
              <a:t>to</a:t>
            </a:r>
            <a:r>
              <a:rPr dirty="0" spc="114"/>
              <a:t> </a:t>
            </a:r>
            <a:r>
              <a:rPr dirty="0" spc="55"/>
              <a:t>get</a:t>
            </a:r>
            <a:r>
              <a:rPr dirty="0" spc="114"/>
              <a:t> </a:t>
            </a:r>
            <a:r>
              <a:rPr dirty="0"/>
              <a:t>close</a:t>
            </a:r>
            <a:r>
              <a:rPr dirty="0" spc="114"/>
              <a:t> </a:t>
            </a:r>
            <a:r>
              <a:rPr dirty="0"/>
              <a:t>enough</a:t>
            </a:r>
            <a:r>
              <a:rPr dirty="0" spc="114"/>
              <a:t> </a:t>
            </a:r>
            <a:r>
              <a:rPr dirty="0"/>
              <a:t>to</a:t>
            </a:r>
            <a:r>
              <a:rPr dirty="0" spc="110"/>
              <a:t> </a:t>
            </a:r>
            <a:r>
              <a:rPr dirty="0" spc="-10"/>
              <a:t>fuse.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163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12.5.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330"/>
              <a:t> </a:t>
            </a:r>
            <a:r>
              <a:rPr dirty="0"/>
              <a:t>sun</a:t>
            </a:r>
            <a:r>
              <a:rPr dirty="0" spc="345"/>
              <a:t> </a:t>
            </a:r>
            <a:r>
              <a:rPr dirty="0" spc="65"/>
              <a:t>hasn’t</a:t>
            </a:r>
            <a:r>
              <a:rPr dirty="0" spc="335"/>
              <a:t> </a:t>
            </a:r>
            <a:r>
              <a:rPr dirty="0" spc="75"/>
              <a:t>already</a:t>
            </a:r>
            <a:r>
              <a:rPr dirty="0" spc="345"/>
              <a:t> </a:t>
            </a:r>
            <a:r>
              <a:rPr dirty="0"/>
              <a:t>fused</a:t>
            </a:r>
            <a:r>
              <a:rPr dirty="0" spc="340"/>
              <a:t> </a:t>
            </a:r>
            <a:r>
              <a:rPr dirty="0" spc="75"/>
              <a:t>all</a:t>
            </a:r>
            <a:r>
              <a:rPr dirty="0" spc="345"/>
              <a:t> </a:t>
            </a:r>
            <a:r>
              <a:rPr dirty="0" spc="70"/>
              <a:t>its</a:t>
            </a:r>
            <a:r>
              <a:rPr dirty="0" spc="340"/>
              <a:t> </a:t>
            </a:r>
            <a:r>
              <a:rPr dirty="0"/>
              <a:t>available</a:t>
            </a:r>
            <a:r>
              <a:rPr dirty="0" spc="345"/>
              <a:t> </a:t>
            </a:r>
            <a:r>
              <a:rPr dirty="0"/>
              <a:t>protons</a:t>
            </a:r>
            <a:r>
              <a:rPr dirty="0" spc="340"/>
              <a:t> </a:t>
            </a:r>
            <a:r>
              <a:rPr dirty="0"/>
              <a:t>into</a:t>
            </a:r>
            <a:r>
              <a:rPr dirty="0" spc="345"/>
              <a:t> </a:t>
            </a:r>
            <a:r>
              <a:rPr dirty="0" spc="50"/>
              <a:t>alpha </a:t>
            </a:r>
            <a:r>
              <a:rPr dirty="0"/>
              <a:t>particles</a:t>
            </a:r>
            <a:r>
              <a:rPr dirty="0" spc="340"/>
              <a:t> </a:t>
            </a:r>
            <a:r>
              <a:rPr dirty="0"/>
              <a:t>because.</a:t>
            </a:r>
            <a:r>
              <a:rPr dirty="0" spc="-125"/>
              <a:t> </a:t>
            </a:r>
            <a:r>
              <a:rPr dirty="0" spc="75"/>
              <a:t>.</a:t>
            </a:r>
            <a:r>
              <a:rPr dirty="0" spc="-120"/>
              <a:t> </a:t>
            </a:r>
            <a:r>
              <a:rPr dirty="0" spc="75"/>
              <a:t>.</a:t>
            </a:r>
            <a:r>
              <a:rPr dirty="0" spc="-120"/>
              <a:t> </a:t>
            </a:r>
            <a:r>
              <a:rPr dirty="0"/>
              <a:t>(Choose</a:t>
            </a:r>
            <a:r>
              <a:rPr dirty="0" spc="3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7877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275"/>
              <a:t> </a:t>
            </a:r>
            <a:r>
              <a:rPr dirty="0"/>
              <a:t>processes</a:t>
            </a:r>
            <a:r>
              <a:rPr dirty="0" spc="295"/>
              <a:t> </a:t>
            </a:r>
            <a:r>
              <a:rPr dirty="0"/>
              <a:t>of</a:t>
            </a:r>
            <a:r>
              <a:rPr dirty="0" spc="285"/>
              <a:t> </a:t>
            </a:r>
            <a:r>
              <a:rPr dirty="0"/>
              <a:t>fusion</a:t>
            </a:r>
            <a:r>
              <a:rPr dirty="0" spc="290"/>
              <a:t> </a:t>
            </a:r>
            <a:r>
              <a:rPr dirty="0" spc="55"/>
              <a:t>and</a:t>
            </a:r>
            <a:r>
              <a:rPr dirty="0" spc="290"/>
              <a:t> </a:t>
            </a:r>
            <a:r>
              <a:rPr dirty="0"/>
              <a:t>fission</a:t>
            </a:r>
            <a:r>
              <a:rPr dirty="0" spc="285"/>
              <a:t> </a:t>
            </a:r>
            <a:r>
              <a:rPr dirty="0"/>
              <a:t>in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sun</a:t>
            </a:r>
            <a:r>
              <a:rPr dirty="0" spc="295"/>
              <a:t> </a:t>
            </a:r>
            <a:r>
              <a:rPr dirty="0" spc="55"/>
              <a:t>are</a:t>
            </a:r>
            <a:r>
              <a:rPr dirty="0" spc="285"/>
              <a:t> </a:t>
            </a:r>
            <a:r>
              <a:rPr dirty="0" spc="65"/>
              <a:t>nearly</a:t>
            </a:r>
            <a:r>
              <a:rPr dirty="0" spc="295"/>
              <a:t> </a:t>
            </a:r>
            <a:r>
              <a:rPr dirty="0" spc="-20"/>
              <a:t>bal- </a:t>
            </a:r>
            <a:r>
              <a:rPr dirty="0" spc="-20"/>
              <a:t>	</a:t>
            </a:r>
            <a:r>
              <a:rPr dirty="0" spc="-10"/>
              <a:t>anced.</a:t>
            </a:r>
          </a:p>
          <a:p>
            <a:pPr marL="393700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335"/>
              <a:t> </a:t>
            </a:r>
            <a:r>
              <a:rPr dirty="0"/>
              <a:t>sun</a:t>
            </a:r>
            <a:r>
              <a:rPr dirty="0" spc="345"/>
              <a:t> </a:t>
            </a:r>
            <a:r>
              <a:rPr dirty="0"/>
              <a:t>has</a:t>
            </a:r>
            <a:r>
              <a:rPr dirty="0" spc="345"/>
              <a:t> </a:t>
            </a:r>
            <a:r>
              <a:rPr dirty="0" spc="80"/>
              <a:t>natural</a:t>
            </a:r>
            <a:r>
              <a:rPr dirty="0" spc="345"/>
              <a:t> </a:t>
            </a:r>
            <a:r>
              <a:rPr dirty="0"/>
              <a:t>moderators</a:t>
            </a:r>
            <a:r>
              <a:rPr dirty="0" spc="350"/>
              <a:t> </a:t>
            </a:r>
            <a:r>
              <a:rPr dirty="0" spc="114"/>
              <a:t>that</a:t>
            </a:r>
            <a:r>
              <a:rPr dirty="0" spc="345"/>
              <a:t> </a:t>
            </a:r>
            <a:r>
              <a:rPr dirty="0"/>
              <a:t>slow</a:t>
            </a:r>
            <a:r>
              <a:rPr dirty="0" spc="345"/>
              <a:t> </a:t>
            </a:r>
            <a:r>
              <a:rPr dirty="0"/>
              <a:t>down</a:t>
            </a:r>
            <a:r>
              <a:rPr dirty="0" spc="345"/>
              <a:t> </a:t>
            </a:r>
            <a:r>
              <a:rPr dirty="0"/>
              <a:t>the</a:t>
            </a:r>
            <a:r>
              <a:rPr dirty="0" spc="345"/>
              <a:t> </a:t>
            </a:r>
            <a:r>
              <a:rPr dirty="0" spc="-10"/>
              <a:t>reaction </a:t>
            </a:r>
            <a:r>
              <a:rPr dirty="0" spc="-10"/>
              <a:t>	</a:t>
            </a:r>
            <a:r>
              <a:rPr dirty="0" spc="70"/>
              <a:t>rate.</a:t>
            </a: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844550" algn="l"/>
                <a:tab pos="1564005" algn="l"/>
                <a:tab pos="3439795" algn="l"/>
                <a:tab pos="3949700" algn="l"/>
                <a:tab pos="4613910" algn="l"/>
                <a:tab pos="6479540" algn="l"/>
                <a:tab pos="7717790" algn="l"/>
              </a:tabLst>
            </a:pPr>
            <a:r>
              <a:rPr dirty="0" spc="45"/>
              <a:t>At</a:t>
            </a:r>
            <a:r>
              <a:rPr dirty="0"/>
              <a:t>	</a:t>
            </a:r>
            <a:r>
              <a:rPr dirty="0" spc="-10"/>
              <a:t>solar</a:t>
            </a:r>
            <a:r>
              <a:rPr dirty="0"/>
              <a:t>	</a:t>
            </a:r>
            <a:r>
              <a:rPr dirty="0" spc="40"/>
              <a:t>temperatures,</a:t>
            </a:r>
            <a:r>
              <a:rPr dirty="0"/>
              <a:t>	</a:t>
            </a:r>
            <a:r>
              <a:rPr dirty="0" spc="50"/>
              <a:t>it’s</a:t>
            </a:r>
            <a:r>
              <a:rPr dirty="0"/>
              <a:t>	</a:t>
            </a:r>
            <a:r>
              <a:rPr dirty="0" spc="-20"/>
              <a:t>very</a:t>
            </a:r>
            <a:r>
              <a:rPr dirty="0"/>
              <a:t>	unlikely—</a:t>
            </a:r>
            <a:r>
              <a:rPr dirty="0" spc="-25"/>
              <a:t>and</a:t>
            </a:r>
            <a:r>
              <a:rPr dirty="0"/>
              <a:t>	</a:t>
            </a:r>
            <a:r>
              <a:rPr dirty="0" spc="-10"/>
              <a:t>therefore</a:t>
            </a:r>
            <a:r>
              <a:rPr dirty="0"/>
              <a:t>	</a:t>
            </a:r>
            <a:r>
              <a:rPr dirty="0" spc="-20"/>
              <a:t>very 	rare—</a:t>
            </a:r>
            <a:r>
              <a:rPr dirty="0"/>
              <a:t>for</a:t>
            </a:r>
            <a:r>
              <a:rPr dirty="0" spc="114"/>
              <a:t> </a:t>
            </a:r>
            <a:r>
              <a:rPr dirty="0"/>
              <a:t>two</a:t>
            </a:r>
            <a:r>
              <a:rPr dirty="0" spc="114"/>
              <a:t> </a:t>
            </a:r>
            <a:r>
              <a:rPr dirty="0"/>
              <a:t>protons</a:t>
            </a:r>
            <a:r>
              <a:rPr dirty="0" spc="114"/>
              <a:t> </a:t>
            </a:r>
            <a:r>
              <a:rPr dirty="0"/>
              <a:t>to</a:t>
            </a:r>
            <a:r>
              <a:rPr dirty="0" spc="114"/>
              <a:t> </a:t>
            </a:r>
            <a:r>
              <a:rPr dirty="0" spc="55"/>
              <a:t>get</a:t>
            </a:r>
            <a:r>
              <a:rPr dirty="0" spc="114"/>
              <a:t> </a:t>
            </a:r>
            <a:r>
              <a:rPr dirty="0"/>
              <a:t>close</a:t>
            </a:r>
            <a:r>
              <a:rPr dirty="0" spc="114"/>
              <a:t> </a:t>
            </a:r>
            <a:r>
              <a:rPr dirty="0"/>
              <a:t>enough</a:t>
            </a:r>
            <a:r>
              <a:rPr dirty="0" spc="114"/>
              <a:t> </a:t>
            </a:r>
            <a:r>
              <a:rPr dirty="0"/>
              <a:t>to</a:t>
            </a:r>
            <a:r>
              <a:rPr dirty="0" spc="110"/>
              <a:t> </a:t>
            </a:r>
            <a:r>
              <a:rPr dirty="0" spc="-10"/>
              <a:t>fuse.</a:t>
            </a: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25"/>
              <a:t>C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22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12.5.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889760" algn="l"/>
              </a:tabLst>
            </a:pPr>
            <a:r>
              <a:rPr dirty="0"/>
              <a:t>The</a:t>
            </a:r>
            <a:r>
              <a:rPr dirty="0" spc="315"/>
              <a:t> </a:t>
            </a:r>
            <a:r>
              <a:rPr dirty="0"/>
              <a:t>cross</a:t>
            </a:r>
            <a:r>
              <a:rPr dirty="0" spc="325"/>
              <a:t> </a:t>
            </a:r>
            <a:r>
              <a:rPr dirty="0"/>
              <a:t>section</a:t>
            </a:r>
            <a:r>
              <a:rPr dirty="0" spc="315"/>
              <a:t> </a:t>
            </a:r>
            <a:r>
              <a:rPr dirty="0"/>
              <a:t>for</a:t>
            </a:r>
            <a:r>
              <a:rPr dirty="0" spc="320"/>
              <a:t> </a:t>
            </a:r>
            <a:r>
              <a:rPr dirty="0" spc="130"/>
              <a:t>a</a:t>
            </a:r>
            <a:r>
              <a:rPr dirty="0" spc="315"/>
              <a:t> </a:t>
            </a:r>
            <a:r>
              <a:rPr dirty="0"/>
              <a:t>nuclear</a:t>
            </a:r>
            <a:r>
              <a:rPr dirty="0" spc="325"/>
              <a:t> </a:t>
            </a:r>
            <a:r>
              <a:rPr dirty="0"/>
              <a:t>reaction</a:t>
            </a:r>
            <a:r>
              <a:rPr dirty="0" spc="315"/>
              <a:t> </a:t>
            </a:r>
            <a:r>
              <a:rPr dirty="0"/>
              <a:t>can</a:t>
            </a:r>
            <a:r>
              <a:rPr dirty="0" spc="320"/>
              <a:t> </a:t>
            </a:r>
            <a:r>
              <a:rPr dirty="0"/>
              <a:t>depend</a:t>
            </a:r>
            <a:r>
              <a:rPr dirty="0" spc="320"/>
              <a:t> </a:t>
            </a:r>
            <a:r>
              <a:rPr dirty="0"/>
              <a:t>on</a:t>
            </a:r>
            <a:r>
              <a:rPr dirty="0" spc="320"/>
              <a:t> </a:t>
            </a:r>
            <a:r>
              <a:rPr dirty="0"/>
              <a:t>which</a:t>
            </a:r>
            <a:r>
              <a:rPr dirty="0" spc="315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following?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481266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type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incident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particle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type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target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incoming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particle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thickness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target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128639" y="878291"/>
            <a:ext cx="284543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12.5.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NUCLEAR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FISSION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FUSION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889760" algn="l"/>
              </a:tabLst>
            </a:pPr>
            <a:r>
              <a:rPr dirty="0"/>
              <a:t>The</a:t>
            </a:r>
            <a:r>
              <a:rPr dirty="0" spc="315"/>
              <a:t> </a:t>
            </a:r>
            <a:r>
              <a:rPr dirty="0"/>
              <a:t>cross</a:t>
            </a:r>
            <a:r>
              <a:rPr dirty="0" spc="325"/>
              <a:t> </a:t>
            </a:r>
            <a:r>
              <a:rPr dirty="0"/>
              <a:t>section</a:t>
            </a:r>
            <a:r>
              <a:rPr dirty="0" spc="315"/>
              <a:t> </a:t>
            </a:r>
            <a:r>
              <a:rPr dirty="0"/>
              <a:t>for</a:t>
            </a:r>
            <a:r>
              <a:rPr dirty="0" spc="320"/>
              <a:t> </a:t>
            </a:r>
            <a:r>
              <a:rPr dirty="0" spc="130"/>
              <a:t>a</a:t>
            </a:r>
            <a:r>
              <a:rPr dirty="0" spc="315"/>
              <a:t> </a:t>
            </a:r>
            <a:r>
              <a:rPr dirty="0"/>
              <a:t>nuclear</a:t>
            </a:r>
            <a:r>
              <a:rPr dirty="0" spc="325"/>
              <a:t> </a:t>
            </a:r>
            <a:r>
              <a:rPr dirty="0"/>
              <a:t>reaction</a:t>
            </a:r>
            <a:r>
              <a:rPr dirty="0" spc="315"/>
              <a:t> </a:t>
            </a:r>
            <a:r>
              <a:rPr dirty="0"/>
              <a:t>can</a:t>
            </a:r>
            <a:r>
              <a:rPr dirty="0" spc="320"/>
              <a:t> </a:t>
            </a:r>
            <a:r>
              <a:rPr dirty="0"/>
              <a:t>depend</a:t>
            </a:r>
            <a:r>
              <a:rPr dirty="0" spc="320"/>
              <a:t> </a:t>
            </a:r>
            <a:r>
              <a:rPr dirty="0"/>
              <a:t>on</a:t>
            </a:r>
            <a:r>
              <a:rPr dirty="0" spc="320"/>
              <a:t> </a:t>
            </a:r>
            <a:r>
              <a:rPr dirty="0"/>
              <a:t>which</a:t>
            </a:r>
            <a:r>
              <a:rPr dirty="0" spc="315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following?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481965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type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incident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particle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type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target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incoming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particle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thickness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target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21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969759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215"/>
              <a:t> </a:t>
            </a:r>
            <a:r>
              <a:rPr dirty="0"/>
              <a:t>positive</a:t>
            </a:r>
            <a:r>
              <a:rPr dirty="0" spc="225"/>
              <a:t> </a:t>
            </a:r>
            <a:r>
              <a:rPr dirty="0"/>
              <a:t>charge</a:t>
            </a:r>
            <a:r>
              <a:rPr dirty="0" spc="229"/>
              <a:t> </a:t>
            </a:r>
            <a:r>
              <a:rPr dirty="0"/>
              <a:t>inside</a:t>
            </a:r>
            <a:r>
              <a:rPr dirty="0" spc="225"/>
              <a:t> </a:t>
            </a:r>
            <a:r>
              <a:rPr dirty="0" spc="130"/>
              <a:t>a</a:t>
            </a:r>
            <a:r>
              <a:rPr dirty="0" spc="225"/>
              <a:t> </a:t>
            </a:r>
            <a:r>
              <a:rPr dirty="0"/>
              <a:t>nucleus</a:t>
            </a:r>
            <a:r>
              <a:rPr dirty="0" spc="225"/>
              <a:t> </a:t>
            </a:r>
            <a:r>
              <a:rPr dirty="0"/>
              <a:t>is.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(Choose</a:t>
            </a:r>
            <a:r>
              <a:rPr dirty="0" spc="229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679681"/>
            <a:ext cx="793877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50">
                <a:latin typeface="Garamond"/>
                <a:cs typeface="Garamond"/>
              </a:rPr>
              <a:t>Mostly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concentrated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center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Distributed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roughly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evenly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throughout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50">
                <a:latin typeface="Garamond"/>
                <a:cs typeface="Garamond"/>
              </a:rPr>
              <a:t>Mostly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concentrated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closer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outer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edge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21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969759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215"/>
              <a:t> </a:t>
            </a:r>
            <a:r>
              <a:rPr dirty="0"/>
              <a:t>positive</a:t>
            </a:r>
            <a:r>
              <a:rPr dirty="0" spc="225"/>
              <a:t> </a:t>
            </a:r>
            <a:r>
              <a:rPr dirty="0"/>
              <a:t>charge</a:t>
            </a:r>
            <a:r>
              <a:rPr dirty="0" spc="229"/>
              <a:t> </a:t>
            </a:r>
            <a:r>
              <a:rPr dirty="0"/>
              <a:t>inside</a:t>
            </a:r>
            <a:r>
              <a:rPr dirty="0" spc="225"/>
              <a:t> </a:t>
            </a:r>
            <a:r>
              <a:rPr dirty="0" spc="130"/>
              <a:t>a</a:t>
            </a:r>
            <a:r>
              <a:rPr dirty="0" spc="225"/>
              <a:t> </a:t>
            </a:r>
            <a:r>
              <a:rPr dirty="0"/>
              <a:t>nucleus</a:t>
            </a:r>
            <a:r>
              <a:rPr dirty="0" spc="225"/>
              <a:t> </a:t>
            </a:r>
            <a:r>
              <a:rPr dirty="0"/>
              <a:t>is.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(Choose</a:t>
            </a:r>
            <a:r>
              <a:rPr dirty="0" spc="229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795020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0">
                <a:latin typeface="Garamond"/>
                <a:cs typeface="Garamond"/>
              </a:rPr>
              <a:t>Mostly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concentrated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center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Distributed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roughly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evenly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throughout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0">
                <a:latin typeface="Garamond"/>
                <a:cs typeface="Garamond"/>
              </a:rPr>
              <a:t>Mostly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concentrated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closer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outer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edge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21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Nucleus</a:t>
            </a:r>
            <a:r>
              <a:rPr dirty="0" spc="220"/>
              <a:t> </a:t>
            </a:r>
            <a:r>
              <a:rPr dirty="0"/>
              <a:t>1</a:t>
            </a:r>
            <a:r>
              <a:rPr dirty="0" spc="229"/>
              <a:t> </a:t>
            </a:r>
            <a:r>
              <a:rPr dirty="0"/>
              <a:t>has</a:t>
            </a:r>
            <a:r>
              <a:rPr dirty="0" spc="235"/>
              <a:t> </a:t>
            </a:r>
            <a:r>
              <a:rPr dirty="0" b="0" i="1">
                <a:latin typeface="Bookman Old Style"/>
                <a:cs typeface="Bookman Old Style"/>
              </a:rPr>
              <a:t>A</a:t>
            </a:r>
            <a:r>
              <a:rPr dirty="0" baseline="-13550" sz="3075"/>
              <a:t>1</a:t>
            </a:r>
            <a:r>
              <a:rPr dirty="0" baseline="-13550" sz="3075" spc="569"/>
              <a:t> </a:t>
            </a:r>
            <a:r>
              <a:rPr dirty="0" sz="2450"/>
              <a:t>nucleons</a:t>
            </a:r>
            <a:r>
              <a:rPr dirty="0" sz="2450" spc="225"/>
              <a:t> </a:t>
            </a:r>
            <a:r>
              <a:rPr dirty="0" sz="2450" spc="55"/>
              <a:t>and</a:t>
            </a:r>
            <a:r>
              <a:rPr dirty="0" sz="2450" spc="235"/>
              <a:t> </a:t>
            </a:r>
            <a:r>
              <a:rPr dirty="0" sz="2450"/>
              <a:t>Nucleus</a:t>
            </a:r>
            <a:r>
              <a:rPr dirty="0" sz="2450" spc="229"/>
              <a:t> </a:t>
            </a:r>
            <a:r>
              <a:rPr dirty="0" sz="2450"/>
              <a:t>2</a:t>
            </a:r>
            <a:r>
              <a:rPr dirty="0" sz="2450" spc="229"/>
              <a:t> </a:t>
            </a:r>
            <a:r>
              <a:rPr dirty="0" sz="2450"/>
              <a:t>has</a:t>
            </a:r>
            <a:r>
              <a:rPr dirty="0" sz="2450" spc="235"/>
              <a:t> </a:t>
            </a:r>
            <a:r>
              <a:rPr dirty="0" sz="2450" b="0" i="1">
                <a:latin typeface="Bookman Old Style"/>
                <a:cs typeface="Bookman Old Style"/>
              </a:rPr>
              <a:t>A</a:t>
            </a:r>
            <a:r>
              <a:rPr dirty="0" baseline="-13550" sz="3075"/>
              <a:t>2</a:t>
            </a:r>
            <a:r>
              <a:rPr dirty="0" baseline="-13550" sz="3075" spc="569"/>
              <a:t> </a:t>
            </a:r>
            <a:r>
              <a:rPr dirty="0" sz="2450"/>
              <a:t>nucleons,</a:t>
            </a:r>
            <a:r>
              <a:rPr dirty="0" sz="2450" spc="254"/>
              <a:t> </a:t>
            </a:r>
            <a:r>
              <a:rPr dirty="0" sz="2450" spc="30"/>
              <a:t>with </a:t>
            </a:r>
            <a:r>
              <a:rPr dirty="0" sz="2450" b="0" i="1">
                <a:latin typeface="Bookman Old Style"/>
                <a:cs typeface="Bookman Old Style"/>
              </a:rPr>
              <a:t>A</a:t>
            </a:r>
            <a:r>
              <a:rPr dirty="0" baseline="-13550" sz="3075"/>
              <a:t>1</a:t>
            </a:r>
            <a:r>
              <a:rPr dirty="0" baseline="-13550" sz="3075" spc="465"/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60" b="0" i="1">
                <a:latin typeface="Bookman Old Style"/>
                <a:cs typeface="Bookman Old Style"/>
              </a:rPr>
              <a:t> </a:t>
            </a:r>
            <a:r>
              <a:rPr dirty="0" sz="2450" spc="65" b="0" i="1">
                <a:latin typeface="Bookman Old Style"/>
                <a:cs typeface="Bookman Old Style"/>
              </a:rPr>
              <a:t>A</a:t>
            </a:r>
            <a:r>
              <a:rPr dirty="0" baseline="-13550" sz="3075" spc="97"/>
              <a:t>2</a:t>
            </a:r>
            <a:r>
              <a:rPr dirty="0" sz="2450" spc="65"/>
              <a:t>.</a:t>
            </a:r>
            <a:r>
              <a:rPr dirty="0" sz="2450" spc="565"/>
              <a:t> </a:t>
            </a:r>
            <a:r>
              <a:rPr dirty="0" sz="2450"/>
              <a:t>How</a:t>
            </a:r>
            <a:r>
              <a:rPr dirty="0" sz="2450" spc="185"/>
              <a:t> </a:t>
            </a:r>
            <a:r>
              <a:rPr dirty="0" sz="2450"/>
              <a:t>do</a:t>
            </a:r>
            <a:r>
              <a:rPr dirty="0" sz="2450" spc="190"/>
              <a:t> </a:t>
            </a:r>
            <a:r>
              <a:rPr dirty="0" sz="2450"/>
              <a:t>the</a:t>
            </a:r>
            <a:r>
              <a:rPr dirty="0" sz="2450" spc="185"/>
              <a:t> </a:t>
            </a:r>
            <a:r>
              <a:rPr dirty="0" sz="2450" spc="65"/>
              <a:t>radii</a:t>
            </a:r>
            <a:r>
              <a:rPr dirty="0" sz="2450" spc="190"/>
              <a:t> </a:t>
            </a:r>
            <a:r>
              <a:rPr dirty="0" sz="2450"/>
              <a:t>of</a:t>
            </a:r>
            <a:r>
              <a:rPr dirty="0" sz="2450" spc="185"/>
              <a:t> </a:t>
            </a:r>
            <a:r>
              <a:rPr dirty="0" sz="2450"/>
              <a:t>the</a:t>
            </a:r>
            <a:r>
              <a:rPr dirty="0" sz="2450" spc="190"/>
              <a:t> </a:t>
            </a:r>
            <a:r>
              <a:rPr dirty="0" sz="2450"/>
              <a:t>two</a:t>
            </a:r>
            <a:r>
              <a:rPr dirty="0" sz="2450" spc="190"/>
              <a:t> </a:t>
            </a:r>
            <a:r>
              <a:rPr dirty="0" sz="2450"/>
              <a:t>nuclei</a:t>
            </a:r>
            <a:r>
              <a:rPr dirty="0" sz="2450" spc="185"/>
              <a:t> </a:t>
            </a:r>
            <a:r>
              <a:rPr dirty="0" sz="2450"/>
              <a:t>compare?</a:t>
            </a:r>
            <a:r>
              <a:rPr dirty="0" sz="2450" spc="565"/>
              <a:t> </a:t>
            </a:r>
            <a:r>
              <a:rPr dirty="0" sz="2450" spc="-10"/>
              <a:t>(Choose 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3915" y="2421615"/>
            <a:ext cx="139192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830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408305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r</a:t>
            </a:r>
            <a:r>
              <a:rPr dirty="0" baseline="-13550" sz="3075">
                <a:latin typeface="Garamond"/>
                <a:cs typeface="Garamond"/>
              </a:rPr>
              <a:t>1</a:t>
            </a:r>
            <a:r>
              <a:rPr dirty="0" baseline="-13550" sz="3075" spc="412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5" b="0" i="1">
                <a:latin typeface="Bookman Old Style"/>
                <a:cs typeface="Bookman Old Styl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r</a:t>
            </a:r>
            <a:r>
              <a:rPr dirty="0" baseline="-13550" sz="3075" spc="-37">
                <a:latin typeface="Garamond"/>
                <a:cs typeface="Garamond"/>
              </a:rPr>
              <a:t>2</a:t>
            </a:r>
            <a:endParaRPr baseline="-13550" sz="3075">
              <a:latin typeface="Garamond"/>
              <a:cs typeface="Garamond"/>
            </a:endParaRPr>
          </a:p>
          <a:p>
            <a:pPr marL="40830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08305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r</a:t>
            </a:r>
            <a:r>
              <a:rPr dirty="0" baseline="-13550" sz="3075">
                <a:latin typeface="Garamond"/>
                <a:cs typeface="Garamond"/>
              </a:rPr>
              <a:t>1</a:t>
            </a:r>
            <a:r>
              <a:rPr dirty="0" baseline="-13550" sz="3075" spc="382">
                <a:latin typeface="Garamond"/>
                <a:cs typeface="Garamond"/>
              </a:rPr>
              <a:t> </a:t>
            </a:r>
            <a:r>
              <a:rPr dirty="0" sz="2450">
                <a:latin typeface="Lucida Sans Unicode"/>
                <a:cs typeface="Lucida Sans Unicode"/>
              </a:rPr>
              <a:t>≈</a:t>
            </a:r>
            <a:r>
              <a:rPr dirty="0" sz="2450" spc="-60">
                <a:latin typeface="Lucida Sans Unicode"/>
                <a:cs typeface="Lucida Sans Unicod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r</a:t>
            </a:r>
            <a:r>
              <a:rPr dirty="0" baseline="-13550" sz="3075" spc="-37">
                <a:latin typeface="Garamond"/>
                <a:cs typeface="Garamond"/>
              </a:rPr>
              <a:t>2</a:t>
            </a:r>
            <a:endParaRPr baseline="-13550" sz="3075">
              <a:latin typeface="Garamond"/>
              <a:cs typeface="Garamond"/>
            </a:endParaRPr>
          </a:p>
          <a:p>
            <a:pPr marL="407670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07670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r</a:t>
            </a:r>
            <a:r>
              <a:rPr dirty="0" baseline="-13550" sz="3075">
                <a:latin typeface="Garamond"/>
                <a:cs typeface="Garamond"/>
              </a:rPr>
              <a:t>1</a:t>
            </a:r>
            <a:r>
              <a:rPr dirty="0" baseline="-13550" sz="3075" spc="412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5" b="0" i="1">
                <a:latin typeface="Bookman Old Style"/>
                <a:cs typeface="Bookman Old Styl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r</a:t>
            </a:r>
            <a:r>
              <a:rPr dirty="0" baseline="-13550" sz="3075" spc="-37">
                <a:latin typeface="Garamond"/>
                <a:cs typeface="Garamond"/>
              </a:rPr>
              <a:t>2</a:t>
            </a:r>
            <a:endParaRPr baseline="-13550" sz="3075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21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12.1.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WHAT’S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NUCLEUS?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Nucleus</a:t>
            </a:r>
            <a:r>
              <a:rPr dirty="0" spc="220"/>
              <a:t> </a:t>
            </a:r>
            <a:r>
              <a:rPr dirty="0"/>
              <a:t>1</a:t>
            </a:r>
            <a:r>
              <a:rPr dirty="0" spc="229"/>
              <a:t> </a:t>
            </a:r>
            <a:r>
              <a:rPr dirty="0"/>
              <a:t>has</a:t>
            </a:r>
            <a:r>
              <a:rPr dirty="0" spc="235"/>
              <a:t> </a:t>
            </a:r>
            <a:r>
              <a:rPr dirty="0" b="0" i="1">
                <a:latin typeface="Bookman Old Style"/>
                <a:cs typeface="Bookman Old Style"/>
              </a:rPr>
              <a:t>A</a:t>
            </a:r>
            <a:r>
              <a:rPr dirty="0" baseline="-13550" sz="3075"/>
              <a:t>1</a:t>
            </a:r>
            <a:r>
              <a:rPr dirty="0" baseline="-13550" sz="3075" spc="569"/>
              <a:t> </a:t>
            </a:r>
            <a:r>
              <a:rPr dirty="0" sz="2450"/>
              <a:t>nucleons</a:t>
            </a:r>
            <a:r>
              <a:rPr dirty="0" sz="2450" spc="225"/>
              <a:t> </a:t>
            </a:r>
            <a:r>
              <a:rPr dirty="0" sz="2450" spc="55"/>
              <a:t>and</a:t>
            </a:r>
            <a:r>
              <a:rPr dirty="0" sz="2450" spc="235"/>
              <a:t> </a:t>
            </a:r>
            <a:r>
              <a:rPr dirty="0" sz="2450"/>
              <a:t>Nucleus</a:t>
            </a:r>
            <a:r>
              <a:rPr dirty="0" sz="2450" spc="229"/>
              <a:t> </a:t>
            </a:r>
            <a:r>
              <a:rPr dirty="0" sz="2450"/>
              <a:t>2</a:t>
            </a:r>
            <a:r>
              <a:rPr dirty="0" sz="2450" spc="229"/>
              <a:t> </a:t>
            </a:r>
            <a:r>
              <a:rPr dirty="0" sz="2450"/>
              <a:t>has</a:t>
            </a:r>
            <a:r>
              <a:rPr dirty="0" sz="2450" spc="235"/>
              <a:t> </a:t>
            </a:r>
            <a:r>
              <a:rPr dirty="0" sz="2450" b="0" i="1">
                <a:latin typeface="Bookman Old Style"/>
                <a:cs typeface="Bookman Old Style"/>
              </a:rPr>
              <a:t>A</a:t>
            </a:r>
            <a:r>
              <a:rPr dirty="0" baseline="-13550" sz="3075"/>
              <a:t>2</a:t>
            </a:r>
            <a:r>
              <a:rPr dirty="0" baseline="-13550" sz="3075" spc="569"/>
              <a:t> </a:t>
            </a:r>
            <a:r>
              <a:rPr dirty="0" sz="2450"/>
              <a:t>nucleons,</a:t>
            </a:r>
            <a:r>
              <a:rPr dirty="0" sz="2450" spc="254"/>
              <a:t> </a:t>
            </a:r>
            <a:r>
              <a:rPr dirty="0" sz="2450" spc="30"/>
              <a:t>with </a:t>
            </a:r>
            <a:r>
              <a:rPr dirty="0" sz="2450" b="0" i="1">
                <a:latin typeface="Bookman Old Style"/>
                <a:cs typeface="Bookman Old Style"/>
              </a:rPr>
              <a:t>A</a:t>
            </a:r>
            <a:r>
              <a:rPr dirty="0" baseline="-13550" sz="3075"/>
              <a:t>1</a:t>
            </a:r>
            <a:r>
              <a:rPr dirty="0" baseline="-13550" sz="3075" spc="465"/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60" b="0" i="1">
                <a:latin typeface="Bookman Old Style"/>
                <a:cs typeface="Bookman Old Style"/>
              </a:rPr>
              <a:t> </a:t>
            </a:r>
            <a:r>
              <a:rPr dirty="0" sz="2450" spc="65" b="0" i="1">
                <a:latin typeface="Bookman Old Style"/>
                <a:cs typeface="Bookman Old Style"/>
              </a:rPr>
              <a:t>A</a:t>
            </a:r>
            <a:r>
              <a:rPr dirty="0" baseline="-13550" sz="3075" spc="97"/>
              <a:t>2</a:t>
            </a:r>
            <a:r>
              <a:rPr dirty="0" sz="2450" spc="65"/>
              <a:t>.</a:t>
            </a:r>
            <a:r>
              <a:rPr dirty="0" sz="2450" spc="565"/>
              <a:t> </a:t>
            </a:r>
            <a:r>
              <a:rPr dirty="0" sz="2450"/>
              <a:t>How</a:t>
            </a:r>
            <a:r>
              <a:rPr dirty="0" sz="2450" spc="185"/>
              <a:t> </a:t>
            </a:r>
            <a:r>
              <a:rPr dirty="0" sz="2450"/>
              <a:t>do</a:t>
            </a:r>
            <a:r>
              <a:rPr dirty="0" sz="2450" spc="190"/>
              <a:t> </a:t>
            </a:r>
            <a:r>
              <a:rPr dirty="0" sz="2450"/>
              <a:t>the</a:t>
            </a:r>
            <a:r>
              <a:rPr dirty="0" sz="2450" spc="185"/>
              <a:t> </a:t>
            </a:r>
            <a:r>
              <a:rPr dirty="0" sz="2450" spc="65"/>
              <a:t>radii</a:t>
            </a:r>
            <a:r>
              <a:rPr dirty="0" sz="2450" spc="190"/>
              <a:t> </a:t>
            </a:r>
            <a:r>
              <a:rPr dirty="0" sz="2450"/>
              <a:t>of</a:t>
            </a:r>
            <a:r>
              <a:rPr dirty="0" sz="2450" spc="185"/>
              <a:t> </a:t>
            </a:r>
            <a:r>
              <a:rPr dirty="0" sz="2450"/>
              <a:t>the</a:t>
            </a:r>
            <a:r>
              <a:rPr dirty="0" sz="2450" spc="190"/>
              <a:t> </a:t>
            </a:r>
            <a:r>
              <a:rPr dirty="0" sz="2450"/>
              <a:t>two</a:t>
            </a:r>
            <a:r>
              <a:rPr dirty="0" sz="2450" spc="190"/>
              <a:t> </a:t>
            </a:r>
            <a:r>
              <a:rPr dirty="0" sz="2450"/>
              <a:t>nuclei</a:t>
            </a:r>
            <a:r>
              <a:rPr dirty="0" sz="2450" spc="185"/>
              <a:t> </a:t>
            </a:r>
            <a:r>
              <a:rPr dirty="0" sz="2450"/>
              <a:t>compare?</a:t>
            </a:r>
            <a:r>
              <a:rPr dirty="0" sz="2450" spc="565"/>
              <a:t> </a:t>
            </a:r>
            <a:r>
              <a:rPr dirty="0" sz="2450" spc="-10"/>
              <a:t>(Choose 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69658" y="2421615"/>
            <a:ext cx="191643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32434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432434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r</a:t>
            </a:r>
            <a:r>
              <a:rPr dirty="0" baseline="-13550" sz="3075">
                <a:latin typeface="Garamond"/>
                <a:cs typeface="Garamond"/>
              </a:rPr>
              <a:t>1</a:t>
            </a:r>
            <a:r>
              <a:rPr dirty="0" baseline="-13550" sz="3075" spc="412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5" b="0" i="1">
                <a:latin typeface="Bookman Old Style"/>
                <a:cs typeface="Bookman Old Styl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r</a:t>
            </a:r>
            <a:r>
              <a:rPr dirty="0" baseline="-13550" sz="3075" spc="-37">
                <a:latin typeface="Garamond"/>
                <a:cs typeface="Garamond"/>
              </a:rPr>
              <a:t>2</a:t>
            </a:r>
            <a:endParaRPr baseline="-13550" sz="3075">
              <a:latin typeface="Garamond"/>
              <a:cs typeface="Garamond"/>
            </a:endParaRPr>
          </a:p>
          <a:p>
            <a:pPr marL="432434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32434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r</a:t>
            </a:r>
            <a:r>
              <a:rPr dirty="0" baseline="-13550" sz="3075">
                <a:latin typeface="Garamond"/>
                <a:cs typeface="Garamond"/>
              </a:rPr>
              <a:t>1</a:t>
            </a:r>
            <a:r>
              <a:rPr dirty="0" baseline="-13550" sz="3075" spc="382">
                <a:latin typeface="Garamond"/>
                <a:cs typeface="Garamond"/>
              </a:rPr>
              <a:t> </a:t>
            </a:r>
            <a:r>
              <a:rPr dirty="0" sz="2450">
                <a:latin typeface="Lucida Sans Unicode"/>
                <a:cs typeface="Lucida Sans Unicode"/>
              </a:rPr>
              <a:t>≈</a:t>
            </a:r>
            <a:r>
              <a:rPr dirty="0" sz="2450" spc="-60">
                <a:latin typeface="Lucida Sans Unicode"/>
                <a:cs typeface="Lucida Sans Unicod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r</a:t>
            </a:r>
            <a:r>
              <a:rPr dirty="0" baseline="-13550" sz="3075" spc="-37">
                <a:latin typeface="Garamond"/>
                <a:cs typeface="Garamond"/>
              </a:rPr>
              <a:t>2</a:t>
            </a:r>
            <a:endParaRPr baseline="-13550" sz="3075">
              <a:latin typeface="Garamond"/>
              <a:cs typeface="Garamond"/>
            </a:endParaRPr>
          </a:p>
          <a:p>
            <a:pPr marL="431800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31800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r</a:t>
            </a:r>
            <a:r>
              <a:rPr dirty="0" baseline="-13550" sz="3075">
                <a:latin typeface="Garamond"/>
                <a:cs typeface="Garamond"/>
              </a:rPr>
              <a:t>1</a:t>
            </a:r>
            <a:r>
              <a:rPr dirty="0" baseline="-13550" sz="3075" spc="412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5" b="0" i="1">
                <a:latin typeface="Bookman Old Style"/>
                <a:cs typeface="Bookman Old Styl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r</a:t>
            </a:r>
            <a:r>
              <a:rPr dirty="0" baseline="-13550" sz="3075" spc="-37">
                <a:latin typeface="Garamond"/>
                <a:cs typeface="Garamond"/>
              </a:rPr>
              <a:t>2</a:t>
            </a:r>
            <a:endParaRPr baseline="-13550" sz="3075">
              <a:latin typeface="Garamond"/>
              <a:cs typeface="Garamond"/>
            </a:endParaRPr>
          </a:p>
          <a:p>
            <a:pPr marL="50800">
              <a:lnSpc>
                <a:spcPct val="100000"/>
              </a:lnSpc>
              <a:spcBef>
                <a:spcPts val="1939"/>
              </a:spcBef>
              <a:tabLst>
                <a:tab pos="16592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2025-01-21T14:49:32Z</dcterms:created>
  <dcterms:modified xsi:type="dcterms:W3CDTF">2025-01-21T14:49:32Z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2025-01-20T00:00:00Z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4.19.0 (1.40.26)</vt:lpwstr>
  </property>
  <property fmtid="{D5CDD505-2E9C-101B-9397-08002B2CF9AE}" pid="6" name="Producer">
    <vt:lpwstr>MiKTeX pdfTeX-1.40.26</vt:lpwstr>
  </property>
</Properties>
</file>